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Glacial Indifference Bold" panose="020B0604020202020204" charset="0"/>
      <p:regular r:id="rId25"/>
    </p:embeddedFont>
    <p:embeddedFont>
      <p:font typeface="Roboto Bold Italics" panose="020B0604020202020204" charset="0"/>
      <p:regular r:id="rId26"/>
    </p:embeddedFont>
    <p:embeddedFont>
      <p:font typeface="Abril Fatface" panose="020B0604020202020204" charset="0"/>
      <p:regular r:id="rId27"/>
    </p:embeddedFont>
    <p:embeddedFont>
      <p:font typeface="Arimo Bold" panose="020B0604020202020204" charset="0"/>
      <p:regular r:id="rId28"/>
    </p:embeddedFont>
    <p:embeddedFont>
      <p:font typeface="Arimo" panose="020B0604020202020204" charset="0"/>
      <p:regular r:id="rId29"/>
    </p:embeddedFont>
    <p:embeddedFont>
      <p:font typeface="Calibri" panose="020F0502020204030204" pitchFamily="34" charset="0"/>
      <p:regular r:id="rId30"/>
      <p:bold r:id="rId31"/>
      <p:italic r:id="rId32"/>
      <p:boldItalic r:id="rId33"/>
    </p:embeddedFont>
    <p:embeddedFont>
      <p:font typeface="Roboto" panose="020B0604020202020204" charset="0"/>
      <p:regular r:id="rId34"/>
    </p:embeddedFont>
    <p:embeddedFont>
      <p:font typeface="Glacial Indifference" panose="020B0604020202020204" charset="0"/>
      <p:regular r:id="rId35"/>
    </p:embeddedFont>
    <p:embeddedFont>
      <p:font typeface="Open Sans Extra Bold"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16.09.2023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‹Nº›</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1995271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Per saber si una persona és dependent o no existeixen escales de valoració.</a:t>
            </a:r>
          </a:p>
          <a:p>
            <a:r>
              <a:rPr lang="en-US"/>
              <a:t>Ensenyem un exemple de calculadora de la dependència: </a:t>
            </a:r>
          </a:p>
          <a:p>
            <a:r>
              <a:rPr lang="en-US"/>
              <a:t>https://www.comb.cat/ca/serveis/pps/calculadora/</a:t>
            </a:r>
          </a:p>
          <a:p>
            <a:r>
              <a:rPr lang="en-US"/>
              <a:t>Es tracta d’una eina que permet conèixer de manera aproximada el grau de dependència que pot tenir una persona. Aquesta calculadora està basada en els mateixos criteris que utilitza l’equip valoratiu en el domicili, però mai substituirà el que determinin els professionals un cop feta la valoració de manera presencial.</a:t>
            </a:r>
          </a:p>
          <a:p>
            <a:r>
              <a:rPr lang="en-US"/>
              <a:t>ACTIVITAT 4- contestar l'enquesta amb algú que coneixem o el cas que tenim.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2143191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TASCA 3: posar tot de tasques i que les sàpiguen classificar. Després posarem el nom de cada grup i definirem.</a:t>
            </a:r>
          </a:p>
          <a:p>
            <a:r>
              <a:rPr lang="en-US"/>
              <a:t>Tasca al drive (document)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608158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1434767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ACTIVITA 5: pensar quina finalitat tenen les tasques de la tasca anterior.</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4051907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Explicació de les funcions que fa cada professional. Full de IOC. </a:t>
            </a:r>
          </a:p>
          <a:p>
            <a:endParaRPr lang="en-US"/>
          </a:p>
          <a:p>
            <a:r>
              <a:rPr lang="en-US"/>
              <a:t>Titulacions requerides:</a:t>
            </a:r>
          </a:p>
          <a:p>
            <a:r>
              <a:rPr lang="en-US"/>
              <a:t>https://www.diba.cat/documents/14465/16342306/2016-7+Mapa+Perfils+i+Titulacions+SAD.pdf/28764311-971c-4356-a152-f375481ca86c#page=10&amp;zoom=page-actual,0,-149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4091414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TASCA 4: en grupets apuntar 5, 6 exemples de cada paràmetre. Entre tots apuntar els que falten o posar-los nosaltres.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2344212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Podem ensenyar el llibret de lectura ràpida sobre la cartera dels serveis socials perquè vegin on hi ha l'ajuda a domicili i quines ajudes i serveis hi ha en general.</a:t>
            </a:r>
          </a:p>
          <a:p>
            <a:r>
              <a:rPr lang="en-US"/>
              <a:t>file:///C:/Users/40333140H/Downloads/2010%20Cartera%20serveis%20socials%20BCN.pdf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2022177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ACTIVITAT 2- Pensar amb el cas que acabem de veure en quin estat es troba d'aquests 3. </a:t>
            </a:r>
          </a:p>
          <a:p>
            <a:r>
              <a:rPr lang="en-US"/>
              <a:t>Mirar vídeo per diferenciar:</a:t>
            </a:r>
          </a:p>
          <a:p>
            <a:r>
              <a:rPr lang="en-US"/>
              <a:t>https://www.youtube.com/watch?v=sAUSUmikkww&amp;t=2s</a:t>
            </a:r>
          </a:p>
          <a:p>
            <a:endParaRPr lang="en-US"/>
          </a:p>
          <a:p>
            <a:r>
              <a:rPr lang="en-US"/>
              <a:t>Ens preguntem: </a:t>
            </a:r>
          </a:p>
          <a:p>
            <a:r>
              <a:rPr lang="en-US"/>
              <a:t>- Si tens alguna discapacitat, pots ser autònom?</a:t>
            </a:r>
          </a:p>
          <a:p>
            <a:r>
              <a:rPr lang="en-US"/>
              <a:t>- Quan és que passes a ser dependent?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2338696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ACTIVITAT 1: Amb les tasques que hem comentat del cas, les que la persona pot fer i les que no o amb ajuda, intentar classificar-les enB, I o A.</a:t>
            </a:r>
          </a:p>
          <a:p>
            <a:endParaRPr lang="en-US"/>
          </a:p>
          <a:p>
            <a:r>
              <a:rPr lang="en-US"/>
              <a:t>Contestar:</a:t>
            </a:r>
          </a:p>
          <a:p>
            <a:r>
              <a:rPr lang="en-US"/>
              <a:t>- Quines activitats es perden primer?</a:t>
            </a:r>
          </a:p>
          <a:p>
            <a:r>
              <a:rPr lang="en-US"/>
              <a:t>- i després?</a:t>
            </a:r>
          </a:p>
          <a:p>
            <a:r>
              <a:rPr lang="en-US"/>
              <a:t>Quan és que es cau en dependència?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170511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TASCA 1: Amb aquest cas s'ha de contestar les preguntes i pensar en les necessitats que té aquesta persona.</a:t>
            </a:r>
          </a:p>
          <a:p>
            <a:r>
              <a:rPr lang="en-US"/>
              <a:t>Reflexionar sobre quines son les coses que no pot fer i quines sí. Què el fa ser dependent?</a:t>
            </a:r>
          </a:p>
          <a:p>
            <a:r>
              <a:rPr lang="en-US"/>
              <a:t>Dir activitats de la vida diaria i que contestin si les pot fer o no.</a:t>
            </a:r>
          </a:p>
          <a:p>
            <a:r>
              <a:rPr lang="en-US"/>
              <a:t>- Viatjar.</a:t>
            </a:r>
          </a:p>
          <a:p>
            <a:r>
              <a:rPr lang="en-US"/>
              <a:t>- Fer esport, caminar.</a:t>
            </a:r>
          </a:p>
          <a:p>
            <a:r>
              <a:rPr lang="en-US"/>
              <a:t>- Quedar amb gent.</a:t>
            </a:r>
          </a:p>
          <a:p>
            <a:r>
              <a:rPr lang="en-US"/>
              <a:t>- Anar al metge.</a:t>
            </a:r>
          </a:p>
          <a:p>
            <a:r>
              <a:rPr lang="en-US"/>
              <a:t>- Anar a comprar.</a:t>
            </a:r>
          </a:p>
          <a:p>
            <a:r>
              <a:rPr lang="en-US"/>
              <a:t>- Aixecar-se del llit sol.</a:t>
            </a:r>
          </a:p>
          <a:p>
            <a:r>
              <a:rPr lang="en-US"/>
              <a:t>- Anar al wc.</a:t>
            </a:r>
          </a:p>
          <a:p>
            <a:r>
              <a:rPr lang="en-US"/>
              <a:t>- Dutxar-se.</a:t>
            </a:r>
          </a:p>
          <a:p>
            <a:r>
              <a:rPr lang="en-US"/>
              <a:t>- Cuinar.</a:t>
            </a:r>
          </a:p>
          <a:p>
            <a:r>
              <a:rPr lang="en-US"/>
              <a:t>Reflexionar sobre quines son imprescindibles.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3379256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TASCA 2: Buscar un centre de cada i explicar què són i qui hi pot accedir. </a:t>
            </a:r>
          </a:p>
          <a:p>
            <a:r>
              <a:rPr lang="en-US"/>
              <a:t>Es pot fer per grups o parelles.</a:t>
            </a:r>
          </a:p>
          <a:p>
            <a:r>
              <a:rPr lang="en-US"/>
              <a:t>Fer un padlet.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3358144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Des d’un punt de vista social, les unitats de convivència defineixen el tipus</a:t>
            </a:r>
          </a:p>
          <a:p>
            <a:r>
              <a:rPr lang="en-US"/>
              <a:t>d’atenció que s’ha de prestar a la persona. Poden classificar-se en dos tipus:</a:t>
            </a:r>
          </a:p>
          <a:p>
            <a:r>
              <a:rPr lang="en-US"/>
              <a:t>• Unitats de convivència familiar.</a:t>
            </a:r>
          </a:p>
          <a:p>
            <a:r>
              <a:rPr lang="en-US"/>
              <a:t>• Unitats de convivència no familiar.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3264641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ACTIVITAT 3- Explicar tots i que ells busquin si en troben en alguna centre on facin atenció domiciliària.</a:t>
            </a:r>
          </a:p>
          <a:p>
            <a:endParaRPr lang="en-US"/>
          </a:p>
          <a:p>
            <a:r>
              <a:rPr lang="en-US"/>
              <a:t>Donar opció de planes web on buscar.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4217500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REPTE 1: Implantació del SAD a la meva zona. </a:t>
            </a:r>
          </a:p>
          <a:p>
            <a:r>
              <a:rPr lang="en-US"/>
              <a:t>Penjat al drive.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3775204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26.sv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26.sv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10.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0.png"/><Relationship Id="rId5" Type="http://schemas.openxmlformats.org/officeDocument/2006/relationships/image" Target="../media/image8.png"/><Relationship Id="rId10"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5.png"/><Relationship Id="rId5" Type="http://schemas.openxmlformats.org/officeDocument/2006/relationships/image" Target="../media/image2.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4.png"/><Relationship Id="rId14" Type="http://schemas.openxmlformats.org/officeDocument/2006/relationships/image" Target="../media/image12.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image" Target="../media/image13.png"/><Relationship Id="rId12" Type="http://schemas.openxmlformats.org/officeDocument/2006/relationships/image" Target="../media/image10.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36.svg"/><Relationship Id="rId10" Type="http://schemas.openxmlformats.org/officeDocument/2006/relationships/image" Target="../media/image12.svg"/><Relationship Id="rId4" Type="http://schemas.openxmlformats.org/officeDocument/2006/relationships/image" Target="../media/image38.svg"/><Relationship Id="rId9" Type="http://schemas.openxmlformats.org/officeDocument/2006/relationships/image" Target="../media/image6.png"/><Relationship Id="rId1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jamboard.google.com/d/1pF6bArWt6uO-zf8mPCmHDtXnB7wmEt46n8CRR8iAmPA/edit?usp=sharin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24.png"/><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png"/><Relationship Id="rId7" Type="http://schemas.openxmlformats.org/officeDocument/2006/relationships/image" Target="../media/image2.png"/><Relationship Id="rId12" Type="http://schemas.openxmlformats.org/officeDocument/2006/relationships/image" Target="../media/image18.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6.svg"/><Relationship Id="rId4" Type="http://schemas.openxmlformats.org/officeDocument/2006/relationships/image" Target="../media/image12.sv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png"/><Relationship Id="rId18" Type="http://schemas.openxmlformats.org/officeDocument/2006/relationships/image" Target="../media/image22.svg"/><Relationship Id="rId3" Type="http://schemas.openxmlformats.org/officeDocument/2006/relationships/image" Target="../media/image1.png"/><Relationship Id="rId21" Type="http://schemas.openxmlformats.org/officeDocument/2006/relationships/image" Target="../media/image12.png"/><Relationship Id="rId7" Type="http://schemas.openxmlformats.org/officeDocument/2006/relationships/image" Target="../media/image3.png"/><Relationship Id="rId12" Type="http://schemas.openxmlformats.org/officeDocument/2006/relationships/image" Target="../media/image10.svg"/><Relationship Id="rId17" Type="http://schemas.openxmlformats.org/officeDocument/2006/relationships/image" Target="../media/image11.png"/><Relationship Id="rId2" Type="http://schemas.openxmlformats.org/officeDocument/2006/relationships/notesSlide" Target="../notesSlides/notesSlide4.xml"/><Relationship Id="rId16" Type="http://schemas.openxmlformats.org/officeDocument/2006/relationships/image" Target="../media/image20.svg"/><Relationship Id="rId20"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5.png"/><Relationship Id="rId24" Type="http://schemas.openxmlformats.org/officeDocument/2006/relationships/image" Target="../media/image18.svg"/><Relationship Id="rId5" Type="http://schemas.openxmlformats.org/officeDocument/2006/relationships/image" Target="../media/image2.png"/><Relationship Id="rId15" Type="http://schemas.openxmlformats.org/officeDocument/2006/relationships/image" Target="../media/image10.png"/><Relationship Id="rId23" Type="http://schemas.openxmlformats.org/officeDocument/2006/relationships/image" Target="../media/image9.png"/><Relationship Id="rId10" Type="http://schemas.openxmlformats.org/officeDocument/2006/relationships/image" Target="../media/image8.svg"/><Relationship Id="rId19"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4.png"/><Relationship Id="rId14" Type="http://schemas.openxmlformats.org/officeDocument/2006/relationships/image" Target="../media/image12.svg"/><Relationship Id="rId22" Type="http://schemas.openxmlformats.org/officeDocument/2006/relationships/image" Target="../media/image24.svg"/></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10.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5.png"/><Relationship Id="rId5" Type="http://schemas.openxmlformats.org/officeDocument/2006/relationships/image" Target="../media/image2.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4.png"/><Relationship Id="rId14" Type="http://schemas.openxmlformats.org/officeDocument/2006/relationships/image" Target="../media/image12.sv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6.svg"/><Relationship Id="rId7" Type="http://schemas.openxmlformats.org/officeDocument/2006/relationships/image" Target="../media/image10.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AFB9"/>
        </a:solidFill>
        <a:effectLst/>
      </p:bgPr>
    </p:bg>
    <p:spTree>
      <p:nvGrpSpPr>
        <p:cNvPr id="1" name=""/>
        <p:cNvGrpSpPr/>
        <p:nvPr/>
      </p:nvGrpSpPr>
      <p:grpSpPr>
        <a:xfrm>
          <a:off x="0" y="0"/>
          <a:ext cx="0" cy="0"/>
          <a:chOff x="0" y="0"/>
          <a:chExt cx="0" cy="0"/>
        </a:xfrm>
      </p:grpSpPr>
      <p:grpSp>
        <p:nvGrpSpPr>
          <p:cNvPr id="2" name="Group 2"/>
          <p:cNvGrpSpPr/>
          <p:nvPr/>
        </p:nvGrpSpPr>
        <p:grpSpPr>
          <a:xfrm>
            <a:off x="-1981200" y="-1790700"/>
            <a:ext cx="11125200" cy="13449300"/>
            <a:chOff x="0" y="0"/>
            <a:chExt cx="2587296" cy="3127792"/>
          </a:xfrm>
        </p:grpSpPr>
        <p:sp>
          <p:nvSpPr>
            <p:cNvPr id="3" name="Freeform 3"/>
            <p:cNvSpPr/>
            <p:nvPr/>
          </p:nvSpPr>
          <p:spPr>
            <a:xfrm>
              <a:off x="0" y="0"/>
              <a:ext cx="2587296" cy="3127792"/>
            </a:xfrm>
            <a:custGeom>
              <a:avLst/>
              <a:gdLst/>
              <a:ahLst/>
              <a:cxnLst/>
              <a:rect l="l" t="t" r="r" b="b"/>
              <a:pathLst>
                <a:path w="2587296" h="3127792">
                  <a:moveTo>
                    <a:pt x="0" y="0"/>
                  </a:moveTo>
                  <a:lnTo>
                    <a:pt x="2587296" y="0"/>
                  </a:lnTo>
                  <a:lnTo>
                    <a:pt x="2587296" y="3127792"/>
                  </a:lnTo>
                  <a:lnTo>
                    <a:pt x="0" y="3127792"/>
                  </a:lnTo>
                  <a:close/>
                </a:path>
              </a:pathLst>
            </a:custGeom>
            <a:solidFill>
              <a:srgbClr val="FADFE8"/>
            </a:solidFill>
          </p:spPr>
        </p:sp>
      </p:grpSp>
      <p:sp>
        <p:nvSpPr>
          <p:cNvPr id="4" name="TextBox 4"/>
          <p:cNvSpPr txBox="1"/>
          <p:nvPr/>
        </p:nvSpPr>
        <p:spPr>
          <a:xfrm>
            <a:off x="1972602" y="1716212"/>
            <a:ext cx="10624746" cy="2347543"/>
          </a:xfrm>
          <a:prstGeom prst="rect">
            <a:avLst/>
          </a:prstGeom>
        </p:spPr>
        <p:txBody>
          <a:bodyPr lIns="0" tIns="0" rIns="0" bIns="0" rtlCol="0" anchor="t">
            <a:spAutoFit/>
          </a:bodyPr>
          <a:lstStyle/>
          <a:p>
            <a:pPr>
              <a:lnSpc>
                <a:spcPts val="9207"/>
              </a:lnSpc>
            </a:pPr>
            <a:r>
              <a:rPr lang="en-US" sz="8076">
                <a:solidFill>
                  <a:srgbClr val="010A4F"/>
                </a:solidFill>
                <a:latin typeface="Abril Fatface"/>
              </a:rPr>
              <a:t>UF1. Organització del treball domicialiari</a:t>
            </a:r>
          </a:p>
        </p:txBody>
      </p:sp>
      <p:sp>
        <p:nvSpPr>
          <p:cNvPr id="5" name="TextBox 5"/>
          <p:cNvSpPr txBox="1"/>
          <p:nvPr/>
        </p:nvSpPr>
        <p:spPr>
          <a:xfrm>
            <a:off x="6711624" y="4962525"/>
            <a:ext cx="10857409" cy="1770329"/>
          </a:xfrm>
          <a:prstGeom prst="rect">
            <a:avLst/>
          </a:prstGeom>
        </p:spPr>
        <p:txBody>
          <a:bodyPr lIns="0" tIns="0" rIns="0" bIns="0" rtlCol="0" anchor="t">
            <a:spAutoFit/>
          </a:bodyPr>
          <a:lstStyle/>
          <a:p>
            <a:pPr>
              <a:lnSpc>
                <a:spcPts val="6927"/>
              </a:lnSpc>
            </a:pPr>
            <a:r>
              <a:rPr lang="en-US" sz="6076">
                <a:solidFill>
                  <a:srgbClr val="010A4F"/>
                </a:solidFill>
                <a:latin typeface="Abril Fatface Bold"/>
              </a:rPr>
              <a:t>NF1. Aproximació al context de l’atenció domiciliària</a:t>
            </a:r>
          </a:p>
        </p:txBody>
      </p:sp>
      <p:grpSp>
        <p:nvGrpSpPr>
          <p:cNvPr id="6" name="Group 6"/>
          <p:cNvGrpSpPr/>
          <p:nvPr/>
        </p:nvGrpSpPr>
        <p:grpSpPr>
          <a:xfrm>
            <a:off x="-533400" y="8267699"/>
            <a:ext cx="19316699" cy="2590800"/>
            <a:chOff x="0" y="0"/>
            <a:chExt cx="4492325" cy="602521"/>
          </a:xfrm>
        </p:grpSpPr>
        <p:sp>
          <p:nvSpPr>
            <p:cNvPr id="7" name="Freeform 7"/>
            <p:cNvSpPr/>
            <p:nvPr/>
          </p:nvSpPr>
          <p:spPr>
            <a:xfrm>
              <a:off x="0" y="0"/>
              <a:ext cx="4492325" cy="602521"/>
            </a:xfrm>
            <a:custGeom>
              <a:avLst/>
              <a:gdLst/>
              <a:ahLst/>
              <a:cxnLst/>
              <a:rect l="l" t="t" r="r" b="b"/>
              <a:pathLst>
                <a:path w="4492325" h="602521">
                  <a:moveTo>
                    <a:pt x="0" y="0"/>
                  </a:moveTo>
                  <a:lnTo>
                    <a:pt x="4492325" y="0"/>
                  </a:lnTo>
                  <a:lnTo>
                    <a:pt x="4492325" y="602521"/>
                  </a:lnTo>
                  <a:lnTo>
                    <a:pt x="0" y="602521"/>
                  </a:lnTo>
                  <a:close/>
                </a:path>
              </a:pathLst>
            </a:custGeom>
            <a:solidFill>
              <a:srgbClr val="FFFFFF">
                <a:alpha val="83922"/>
              </a:srgbClr>
            </a:solidFill>
          </p:spPr>
        </p:sp>
      </p:grpSp>
      <p:sp>
        <p:nvSpPr>
          <p:cNvPr id="8" name="TextBox 8"/>
          <p:cNvSpPr txBox="1"/>
          <p:nvPr/>
        </p:nvSpPr>
        <p:spPr>
          <a:xfrm>
            <a:off x="381000" y="9145604"/>
            <a:ext cx="17526000" cy="433705"/>
          </a:xfrm>
          <a:prstGeom prst="rect">
            <a:avLst/>
          </a:prstGeom>
        </p:spPr>
        <p:txBody>
          <a:bodyPr lIns="0" tIns="0" rIns="0" bIns="0" rtlCol="0" anchor="t">
            <a:spAutoFit/>
          </a:bodyPr>
          <a:lstStyle/>
          <a:p>
            <a:pPr marL="0" lvl="0" indent="0" algn="ctr">
              <a:lnSpc>
                <a:spcPts val="3199"/>
              </a:lnSpc>
            </a:pPr>
            <a:r>
              <a:rPr lang="en-US" sz="3199" spc="31">
                <a:solidFill>
                  <a:srgbClr val="010A4F"/>
                </a:solidFill>
                <a:latin typeface="Roboto Bold Italics"/>
              </a:rPr>
              <a:t>MP7: SUPORT DOMICILIARI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1F1"/>
        </a:solidFill>
        <a:effectLst/>
      </p:bgPr>
    </p:bg>
    <p:spTree>
      <p:nvGrpSpPr>
        <p:cNvPr id="1" name=""/>
        <p:cNvGrpSpPr/>
        <p:nvPr/>
      </p:nvGrpSpPr>
      <p:grpSpPr>
        <a:xfrm>
          <a:off x="0" y="0"/>
          <a:ext cx="0" cy="0"/>
          <a:chOff x="0" y="0"/>
          <a:chExt cx="0" cy="0"/>
        </a:xfrm>
      </p:grpSpPr>
      <p:sp>
        <p:nvSpPr>
          <p:cNvPr id="2" name="Freeform 2"/>
          <p:cNvSpPr/>
          <p:nvPr/>
        </p:nvSpPr>
        <p:spPr>
          <a:xfrm rot="-2700000">
            <a:off x="-588606" y="4269304"/>
            <a:ext cx="28029599" cy="5850415"/>
          </a:xfrm>
          <a:custGeom>
            <a:avLst/>
            <a:gdLst/>
            <a:ahLst/>
            <a:cxnLst/>
            <a:rect l="l" t="t" r="r" b="b"/>
            <a:pathLst>
              <a:path w="28029599" h="5850415">
                <a:moveTo>
                  <a:pt x="0" y="0"/>
                </a:moveTo>
                <a:lnTo>
                  <a:pt x="28029599" y="0"/>
                </a:lnTo>
                <a:lnTo>
                  <a:pt x="28029599" y="5850414"/>
                </a:lnTo>
                <a:lnTo>
                  <a:pt x="0" y="585041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686966" y="-134346"/>
            <a:ext cx="5417160" cy="4591043"/>
          </a:xfrm>
          <a:custGeom>
            <a:avLst/>
            <a:gdLst/>
            <a:ahLst/>
            <a:cxnLst/>
            <a:rect l="l" t="t" r="r" b="b"/>
            <a:pathLst>
              <a:path w="5417160" h="4591043">
                <a:moveTo>
                  <a:pt x="0" y="0"/>
                </a:moveTo>
                <a:lnTo>
                  <a:pt x="5417160" y="0"/>
                </a:lnTo>
                <a:lnTo>
                  <a:pt x="5417160" y="4591043"/>
                </a:lnTo>
                <a:lnTo>
                  <a:pt x="0" y="459104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 name="Freeform 4"/>
          <p:cNvSpPr/>
          <p:nvPr/>
        </p:nvSpPr>
        <p:spPr>
          <a:xfrm>
            <a:off x="11680894" y="4807651"/>
            <a:ext cx="6862215" cy="9363166"/>
          </a:xfrm>
          <a:custGeom>
            <a:avLst/>
            <a:gdLst/>
            <a:ahLst/>
            <a:cxnLst/>
            <a:rect l="l" t="t" r="r" b="b"/>
            <a:pathLst>
              <a:path w="6862215" h="9363166">
                <a:moveTo>
                  <a:pt x="0" y="0"/>
                </a:moveTo>
                <a:lnTo>
                  <a:pt x="6862215" y="0"/>
                </a:lnTo>
                <a:lnTo>
                  <a:pt x="6862215" y="9363166"/>
                </a:lnTo>
                <a:lnTo>
                  <a:pt x="0" y="9363166"/>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grpSp>
        <p:nvGrpSpPr>
          <p:cNvPr id="5" name="Group 5"/>
          <p:cNvGrpSpPr/>
          <p:nvPr/>
        </p:nvGrpSpPr>
        <p:grpSpPr>
          <a:xfrm>
            <a:off x="822390" y="519307"/>
            <a:ext cx="16643219" cy="8969927"/>
            <a:chOff x="0" y="0"/>
            <a:chExt cx="2680843" cy="1444851"/>
          </a:xfrm>
        </p:grpSpPr>
        <p:sp>
          <p:nvSpPr>
            <p:cNvPr id="6" name="Freeform 6"/>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grpSp>
        <p:nvGrpSpPr>
          <p:cNvPr id="7" name="Group 7"/>
          <p:cNvGrpSpPr/>
          <p:nvPr/>
        </p:nvGrpSpPr>
        <p:grpSpPr>
          <a:xfrm rot="-5941485">
            <a:off x="7541018" y="7633824"/>
            <a:ext cx="1193892" cy="1067166"/>
            <a:chOff x="0" y="0"/>
            <a:chExt cx="1591856" cy="1422887"/>
          </a:xfrm>
        </p:grpSpPr>
        <p:grpSp>
          <p:nvGrpSpPr>
            <p:cNvPr id="8" name="Group 8"/>
            <p:cNvGrpSpPr/>
            <p:nvPr/>
          </p:nvGrpSpPr>
          <p:grpSpPr>
            <a:xfrm>
              <a:off x="0" y="365192"/>
              <a:ext cx="421121" cy="421121"/>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5AFB9"/>
              </a:solidFill>
            </p:spPr>
          </p:sp>
        </p:grpSp>
        <p:grpSp>
          <p:nvGrpSpPr>
            <p:cNvPr id="10" name="Group 10"/>
            <p:cNvGrpSpPr/>
            <p:nvPr/>
          </p:nvGrpSpPr>
          <p:grpSpPr>
            <a:xfrm>
              <a:off x="861471" y="0"/>
              <a:ext cx="730384" cy="730384"/>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1EEFE"/>
              </a:solidFill>
            </p:spPr>
          </p:sp>
        </p:grpSp>
        <p:grpSp>
          <p:nvGrpSpPr>
            <p:cNvPr id="12" name="Group 12"/>
            <p:cNvGrpSpPr/>
            <p:nvPr/>
          </p:nvGrpSpPr>
          <p:grpSpPr>
            <a:xfrm>
              <a:off x="552960" y="1057846"/>
              <a:ext cx="365042" cy="365042"/>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89CE3"/>
              </a:solidFill>
            </p:spPr>
          </p:sp>
        </p:grpSp>
      </p:grpSp>
      <p:sp>
        <p:nvSpPr>
          <p:cNvPr id="14" name="TextBox 14"/>
          <p:cNvSpPr txBox="1"/>
          <p:nvPr/>
        </p:nvSpPr>
        <p:spPr>
          <a:xfrm>
            <a:off x="1183989" y="1484713"/>
            <a:ext cx="16021654" cy="7891779"/>
          </a:xfrm>
          <a:prstGeom prst="rect">
            <a:avLst/>
          </a:prstGeom>
        </p:spPr>
        <p:txBody>
          <a:bodyPr lIns="0" tIns="0" rIns="0" bIns="0" rtlCol="0" anchor="t">
            <a:spAutoFit/>
          </a:bodyPr>
          <a:lstStyle/>
          <a:p>
            <a:pPr>
              <a:lnSpc>
                <a:spcPts val="4200"/>
              </a:lnSpc>
            </a:pPr>
            <a:r>
              <a:rPr lang="en-US" sz="3000" dirty="0">
                <a:solidFill>
                  <a:srgbClr val="7843E6"/>
                </a:solidFill>
                <a:latin typeface="Arimo Bold"/>
              </a:rPr>
              <a:t>EL SUPORT FORMAL (UC NO FAMILIAR): </a:t>
            </a:r>
            <a:r>
              <a:rPr lang="en-US" sz="3000" dirty="0" err="1">
                <a:solidFill>
                  <a:srgbClr val="000000"/>
                </a:solidFill>
                <a:latin typeface="Arimo"/>
              </a:rPr>
              <a:t>Inclou</a:t>
            </a:r>
            <a:r>
              <a:rPr lang="en-US" sz="3000" dirty="0">
                <a:solidFill>
                  <a:srgbClr val="000000"/>
                </a:solidFill>
                <a:latin typeface="Arimo"/>
              </a:rPr>
              <a:t> tots </a:t>
            </a:r>
            <a:r>
              <a:rPr lang="en-US" sz="3000" dirty="0" err="1">
                <a:solidFill>
                  <a:srgbClr val="000000"/>
                </a:solidFill>
                <a:latin typeface="Arimo"/>
              </a:rPr>
              <a:t>els</a:t>
            </a:r>
            <a:r>
              <a:rPr lang="en-US" sz="3000" dirty="0">
                <a:solidFill>
                  <a:srgbClr val="000000"/>
                </a:solidFill>
                <a:latin typeface="Arimo"/>
              </a:rPr>
              <a:t> </a:t>
            </a:r>
            <a:r>
              <a:rPr lang="en-US" sz="3000" dirty="0" err="1">
                <a:solidFill>
                  <a:srgbClr val="000000"/>
                </a:solidFill>
                <a:latin typeface="Arimo"/>
              </a:rPr>
              <a:t>recursos</a:t>
            </a:r>
            <a:r>
              <a:rPr lang="en-US" sz="3000" dirty="0">
                <a:solidFill>
                  <a:srgbClr val="000000"/>
                </a:solidFill>
                <a:latin typeface="Arimo"/>
              </a:rPr>
              <a:t> </a:t>
            </a:r>
            <a:r>
              <a:rPr lang="en-US" sz="3000" dirty="0" err="1">
                <a:solidFill>
                  <a:srgbClr val="000000"/>
                </a:solidFill>
                <a:latin typeface="Arimo"/>
              </a:rPr>
              <a:t>creats</a:t>
            </a:r>
            <a:r>
              <a:rPr lang="en-US" sz="3000" dirty="0">
                <a:solidFill>
                  <a:srgbClr val="000000"/>
                </a:solidFill>
                <a:latin typeface="Arimo"/>
              </a:rPr>
              <a:t> per la </a:t>
            </a:r>
            <a:r>
              <a:rPr lang="en-US" sz="3000" dirty="0" err="1">
                <a:solidFill>
                  <a:srgbClr val="000000"/>
                </a:solidFill>
                <a:latin typeface="Arimo"/>
              </a:rPr>
              <a:t>societat</a:t>
            </a:r>
            <a:r>
              <a:rPr lang="en-US" sz="3000" dirty="0">
                <a:solidFill>
                  <a:srgbClr val="000000"/>
                </a:solidFill>
                <a:latin typeface="Arimo"/>
              </a:rPr>
              <a:t> per </a:t>
            </a:r>
            <a:r>
              <a:rPr lang="en-US" sz="3000" dirty="0" err="1">
                <a:solidFill>
                  <a:srgbClr val="000000"/>
                </a:solidFill>
                <a:latin typeface="Arimo"/>
              </a:rPr>
              <a:t>donar</a:t>
            </a:r>
            <a:r>
              <a:rPr lang="en-US" sz="3000" dirty="0">
                <a:solidFill>
                  <a:srgbClr val="000000"/>
                </a:solidFill>
                <a:latin typeface="Arimo"/>
              </a:rPr>
              <a:t> </a:t>
            </a:r>
            <a:r>
              <a:rPr lang="en-US" sz="3000" dirty="0" err="1">
                <a:solidFill>
                  <a:srgbClr val="000000"/>
                </a:solidFill>
                <a:latin typeface="Arimo"/>
              </a:rPr>
              <a:t>resposta</a:t>
            </a:r>
            <a:r>
              <a:rPr lang="en-US" sz="3000" dirty="0">
                <a:solidFill>
                  <a:srgbClr val="000000"/>
                </a:solidFill>
                <a:latin typeface="Arimo"/>
              </a:rPr>
              <a:t> a les </a:t>
            </a:r>
            <a:r>
              <a:rPr lang="en-US" sz="3000" dirty="0" err="1">
                <a:solidFill>
                  <a:srgbClr val="000000"/>
                </a:solidFill>
                <a:latin typeface="Arimo"/>
              </a:rPr>
              <a:t>persones</a:t>
            </a:r>
            <a:r>
              <a:rPr lang="en-US" sz="3000" dirty="0">
                <a:solidFill>
                  <a:srgbClr val="000000"/>
                </a:solidFill>
                <a:latin typeface="Arimo"/>
              </a:rPr>
              <a:t> que no </a:t>
            </a:r>
            <a:r>
              <a:rPr lang="en-US" sz="3000" dirty="0" err="1">
                <a:solidFill>
                  <a:srgbClr val="000000"/>
                </a:solidFill>
                <a:latin typeface="Arimo"/>
              </a:rPr>
              <a:t>puguin</a:t>
            </a:r>
            <a:r>
              <a:rPr lang="en-US" sz="3000" dirty="0">
                <a:solidFill>
                  <a:srgbClr val="000000"/>
                </a:solidFill>
                <a:latin typeface="Arimo"/>
              </a:rPr>
              <a:t> </a:t>
            </a:r>
            <a:r>
              <a:rPr lang="en-US" sz="3000" dirty="0" err="1">
                <a:solidFill>
                  <a:srgbClr val="000000"/>
                </a:solidFill>
                <a:latin typeface="Arimo"/>
              </a:rPr>
              <a:t>viure</a:t>
            </a:r>
            <a:r>
              <a:rPr lang="en-US" sz="3000" dirty="0">
                <a:solidFill>
                  <a:srgbClr val="000000"/>
                </a:solidFill>
                <a:latin typeface="Arimo"/>
              </a:rPr>
              <a:t> de </a:t>
            </a:r>
            <a:r>
              <a:rPr lang="en-US" sz="3000" dirty="0" err="1">
                <a:solidFill>
                  <a:srgbClr val="000000"/>
                </a:solidFill>
                <a:latin typeface="Arimo"/>
              </a:rPr>
              <a:t>manera</a:t>
            </a:r>
            <a:r>
              <a:rPr lang="en-US" sz="3000" dirty="0">
                <a:solidFill>
                  <a:srgbClr val="000000"/>
                </a:solidFill>
                <a:latin typeface="Arimo"/>
              </a:rPr>
              <a:t> independent </a:t>
            </a:r>
            <a:r>
              <a:rPr lang="en-US" sz="3000" dirty="0" err="1">
                <a:solidFill>
                  <a:srgbClr val="000000"/>
                </a:solidFill>
                <a:latin typeface="Arimo"/>
              </a:rPr>
              <a:t>en</a:t>
            </a:r>
            <a:r>
              <a:rPr lang="en-US" sz="3000" dirty="0">
                <a:solidFill>
                  <a:srgbClr val="000000"/>
                </a:solidFill>
                <a:latin typeface="Arimo"/>
              </a:rPr>
              <a:t> la </a:t>
            </a:r>
            <a:r>
              <a:rPr lang="en-US" sz="3000" dirty="0" err="1">
                <a:solidFill>
                  <a:srgbClr val="000000"/>
                </a:solidFill>
                <a:latin typeface="Arimo"/>
              </a:rPr>
              <a:t>seva</a:t>
            </a:r>
            <a:r>
              <a:rPr lang="en-US" sz="3000" dirty="0">
                <a:solidFill>
                  <a:srgbClr val="000000"/>
                </a:solidFill>
                <a:latin typeface="Arimo"/>
              </a:rPr>
              <a:t> </a:t>
            </a:r>
            <a:r>
              <a:rPr lang="en-US" sz="3000" dirty="0" err="1">
                <a:solidFill>
                  <a:srgbClr val="000000"/>
                </a:solidFill>
                <a:latin typeface="Arimo"/>
              </a:rPr>
              <a:t>llar</a:t>
            </a:r>
            <a:r>
              <a:rPr lang="en-US" sz="3000" dirty="0">
                <a:solidFill>
                  <a:srgbClr val="000000"/>
                </a:solidFill>
                <a:latin typeface="Arimo"/>
              </a:rPr>
              <a:t>, </a:t>
            </a:r>
            <a:r>
              <a:rPr lang="en-US" sz="3000" dirty="0" err="1">
                <a:solidFill>
                  <a:srgbClr val="000000"/>
                </a:solidFill>
                <a:latin typeface="Arimo"/>
              </a:rPr>
              <a:t>i</a:t>
            </a:r>
            <a:r>
              <a:rPr lang="en-US" sz="3000" dirty="0">
                <a:solidFill>
                  <a:srgbClr val="000000"/>
                </a:solidFill>
                <a:latin typeface="Arimo"/>
              </a:rPr>
              <a:t> no </a:t>
            </a:r>
            <a:r>
              <a:rPr lang="en-US" sz="3000" dirty="0" err="1">
                <a:solidFill>
                  <a:srgbClr val="000000"/>
                </a:solidFill>
                <a:latin typeface="Arimo"/>
              </a:rPr>
              <a:t>puguin</a:t>
            </a:r>
            <a:r>
              <a:rPr lang="en-US" sz="3000" dirty="0">
                <a:solidFill>
                  <a:srgbClr val="000000"/>
                </a:solidFill>
                <a:latin typeface="Arimo"/>
              </a:rPr>
              <a:t> </a:t>
            </a:r>
            <a:r>
              <a:rPr lang="en-US" sz="3000" dirty="0" err="1">
                <a:solidFill>
                  <a:srgbClr val="000000"/>
                </a:solidFill>
                <a:latin typeface="Arimo"/>
              </a:rPr>
              <a:t>ser</a:t>
            </a:r>
            <a:r>
              <a:rPr lang="en-US" sz="3000" dirty="0">
                <a:solidFill>
                  <a:srgbClr val="000000"/>
                </a:solidFill>
                <a:latin typeface="Arimo"/>
              </a:rPr>
              <a:t> </a:t>
            </a:r>
            <a:r>
              <a:rPr lang="en-US" sz="3000" dirty="0" err="1">
                <a:solidFill>
                  <a:srgbClr val="000000"/>
                </a:solidFill>
                <a:latin typeface="Arimo"/>
              </a:rPr>
              <a:t>ateses</a:t>
            </a:r>
            <a:r>
              <a:rPr lang="en-US" sz="3000" dirty="0">
                <a:solidFill>
                  <a:srgbClr val="000000"/>
                </a:solidFill>
                <a:latin typeface="Arimo"/>
              </a:rPr>
              <a:t> </a:t>
            </a:r>
            <a:r>
              <a:rPr lang="en-US" sz="3000" dirty="0" err="1">
                <a:solidFill>
                  <a:srgbClr val="000000"/>
                </a:solidFill>
                <a:latin typeface="Arimo"/>
              </a:rPr>
              <a:t>íntegrament</a:t>
            </a:r>
            <a:r>
              <a:rPr lang="en-US" sz="3000" dirty="0">
                <a:solidFill>
                  <a:srgbClr val="000000"/>
                </a:solidFill>
                <a:latin typeface="Arimo"/>
              </a:rPr>
              <a:t> per la </a:t>
            </a:r>
            <a:r>
              <a:rPr lang="en-US" sz="3000" dirty="0" err="1">
                <a:solidFill>
                  <a:srgbClr val="000000"/>
                </a:solidFill>
                <a:latin typeface="Arimo"/>
              </a:rPr>
              <a:t>seva</a:t>
            </a:r>
            <a:r>
              <a:rPr lang="en-US" sz="3000" dirty="0">
                <a:solidFill>
                  <a:srgbClr val="000000"/>
                </a:solidFill>
                <a:latin typeface="Arimo"/>
              </a:rPr>
              <a:t> </a:t>
            </a:r>
            <a:r>
              <a:rPr lang="en-US" sz="3000" dirty="0" err="1">
                <a:solidFill>
                  <a:srgbClr val="000000"/>
                </a:solidFill>
                <a:latin typeface="Arimo"/>
              </a:rPr>
              <a:t>família</a:t>
            </a:r>
            <a:r>
              <a:rPr lang="en-US" sz="3000" dirty="0">
                <a:solidFill>
                  <a:srgbClr val="000000"/>
                </a:solidFill>
                <a:latin typeface="Arimo"/>
              </a:rPr>
              <a:t>.</a:t>
            </a:r>
          </a:p>
          <a:p>
            <a:pPr algn="l">
              <a:lnSpc>
                <a:spcPts val="4200"/>
              </a:lnSpc>
            </a:pPr>
            <a:endParaRPr lang="en-US" sz="3000" dirty="0">
              <a:solidFill>
                <a:srgbClr val="000000"/>
              </a:solidFill>
              <a:latin typeface="Arimo"/>
            </a:endParaRPr>
          </a:p>
          <a:p>
            <a:pPr marL="626112" lvl="1" indent="-313056">
              <a:lnSpc>
                <a:spcPts val="5800"/>
              </a:lnSpc>
              <a:buFont typeface="Arial"/>
              <a:buChar char="•"/>
            </a:pPr>
            <a:r>
              <a:rPr lang="en-US" sz="2900" u="sng" dirty="0" err="1">
                <a:solidFill>
                  <a:srgbClr val="000000"/>
                </a:solidFill>
                <a:latin typeface="Arimo Bold"/>
              </a:rPr>
              <a:t>Serveis</a:t>
            </a:r>
            <a:r>
              <a:rPr lang="en-US" sz="2900" u="sng" dirty="0">
                <a:solidFill>
                  <a:srgbClr val="000000"/>
                </a:solidFill>
                <a:latin typeface="Arimo Bold"/>
              </a:rPr>
              <a:t> </a:t>
            </a:r>
            <a:r>
              <a:rPr lang="en-US" sz="2900" u="sng" dirty="0" err="1">
                <a:solidFill>
                  <a:srgbClr val="000000"/>
                </a:solidFill>
                <a:latin typeface="Arimo Bold"/>
              </a:rPr>
              <a:t>d'atenció</a:t>
            </a:r>
            <a:r>
              <a:rPr lang="en-US" sz="2900" u="sng" dirty="0">
                <a:solidFill>
                  <a:srgbClr val="000000"/>
                </a:solidFill>
                <a:latin typeface="Arimo Bold"/>
              </a:rPr>
              <a:t> </a:t>
            </a:r>
            <a:r>
              <a:rPr lang="en-US" sz="2900" u="sng" dirty="0" err="1">
                <a:solidFill>
                  <a:srgbClr val="000000"/>
                </a:solidFill>
                <a:latin typeface="Arimo Bold"/>
              </a:rPr>
              <a:t>domiciliària</a:t>
            </a:r>
            <a:r>
              <a:rPr lang="en-US" sz="2900" u="sng" dirty="0">
                <a:solidFill>
                  <a:srgbClr val="000000"/>
                </a:solidFill>
                <a:latin typeface="Arimo Bold"/>
              </a:rPr>
              <a:t>.</a:t>
            </a:r>
          </a:p>
          <a:p>
            <a:pPr marL="626112" lvl="1" indent="-313056">
              <a:lnSpc>
                <a:spcPts val="5800"/>
              </a:lnSpc>
              <a:buFont typeface="Arial"/>
              <a:buChar char="•"/>
            </a:pPr>
            <a:r>
              <a:rPr lang="en-US" sz="2900" dirty="0" err="1">
                <a:solidFill>
                  <a:srgbClr val="000000"/>
                </a:solidFill>
                <a:latin typeface="Arimo"/>
              </a:rPr>
              <a:t>Centres</a:t>
            </a:r>
            <a:r>
              <a:rPr lang="en-US" sz="2900" dirty="0">
                <a:solidFill>
                  <a:srgbClr val="000000"/>
                </a:solidFill>
                <a:latin typeface="Arimo"/>
              </a:rPr>
              <a:t> </a:t>
            </a:r>
            <a:r>
              <a:rPr lang="en-US" sz="2900" dirty="0" err="1">
                <a:solidFill>
                  <a:srgbClr val="000000"/>
                </a:solidFill>
                <a:latin typeface="Arimo"/>
              </a:rPr>
              <a:t>alternatius</a:t>
            </a:r>
            <a:r>
              <a:rPr lang="en-US" sz="2900" dirty="0">
                <a:solidFill>
                  <a:srgbClr val="000000"/>
                </a:solidFill>
                <a:latin typeface="Arimo"/>
              </a:rPr>
              <a:t> </a:t>
            </a:r>
            <a:r>
              <a:rPr lang="en-US" sz="2900" dirty="0" err="1">
                <a:solidFill>
                  <a:srgbClr val="000000"/>
                </a:solidFill>
                <a:latin typeface="Arimo"/>
              </a:rPr>
              <a:t>d'allotjament</a:t>
            </a:r>
            <a:r>
              <a:rPr lang="en-US" sz="2900" dirty="0">
                <a:solidFill>
                  <a:srgbClr val="000000"/>
                </a:solidFill>
                <a:latin typeface="Arimo"/>
              </a:rPr>
              <a:t>.</a:t>
            </a:r>
          </a:p>
          <a:p>
            <a:pPr marL="626112" lvl="1" indent="-313056">
              <a:lnSpc>
                <a:spcPts val="5800"/>
              </a:lnSpc>
              <a:buFont typeface="Arial"/>
              <a:buChar char="•"/>
            </a:pPr>
            <a:r>
              <a:rPr lang="en-US" sz="2900" dirty="0" err="1">
                <a:solidFill>
                  <a:srgbClr val="000000"/>
                </a:solidFill>
                <a:latin typeface="Arimo"/>
              </a:rPr>
              <a:t>Centres</a:t>
            </a:r>
            <a:r>
              <a:rPr lang="en-US" sz="2900" dirty="0">
                <a:solidFill>
                  <a:srgbClr val="000000"/>
                </a:solidFill>
                <a:latin typeface="Arimo"/>
              </a:rPr>
              <a:t> </a:t>
            </a:r>
            <a:r>
              <a:rPr lang="en-US" sz="2900" dirty="0" err="1">
                <a:solidFill>
                  <a:srgbClr val="000000"/>
                </a:solidFill>
                <a:latin typeface="Arimo"/>
              </a:rPr>
              <a:t>residencials</a:t>
            </a:r>
            <a:r>
              <a:rPr lang="en-US" sz="2900" dirty="0">
                <a:solidFill>
                  <a:srgbClr val="000000"/>
                </a:solidFill>
                <a:latin typeface="Arimo"/>
              </a:rPr>
              <a:t>.</a:t>
            </a:r>
          </a:p>
          <a:p>
            <a:pPr marL="626112" lvl="1" indent="-313056">
              <a:lnSpc>
                <a:spcPts val="5800"/>
              </a:lnSpc>
              <a:buFont typeface="Arial"/>
              <a:buChar char="•"/>
            </a:pPr>
            <a:r>
              <a:rPr lang="en-US" sz="2900" dirty="0" err="1">
                <a:solidFill>
                  <a:srgbClr val="000000"/>
                </a:solidFill>
                <a:latin typeface="Arimo"/>
              </a:rPr>
              <a:t>Centres</a:t>
            </a:r>
            <a:r>
              <a:rPr lang="en-US" sz="2900" dirty="0">
                <a:solidFill>
                  <a:srgbClr val="000000"/>
                </a:solidFill>
                <a:latin typeface="Arimo"/>
              </a:rPr>
              <a:t> de dia.</a:t>
            </a:r>
          </a:p>
          <a:p>
            <a:pPr marL="626112" lvl="1" indent="-313056">
              <a:lnSpc>
                <a:spcPts val="5800"/>
              </a:lnSpc>
              <a:buFont typeface="Arial"/>
              <a:buChar char="•"/>
            </a:pPr>
            <a:r>
              <a:rPr lang="en-US" sz="2900" dirty="0" err="1">
                <a:solidFill>
                  <a:srgbClr val="000000"/>
                </a:solidFill>
                <a:latin typeface="Arimo"/>
              </a:rPr>
              <a:t>Habitatges</a:t>
            </a:r>
            <a:r>
              <a:rPr lang="en-US" sz="2900" dirty="0">
                <a:solidFill>
                  <a:srgbClr val="000000"/>
                </a:solidFill>
                <a:latin typeface="Arimo"/>
              </a:rPr>
              <a:t> </a:t>
            </a:r>
            <a:r>
              <a:rPr lang="en-US" sz="2900" dirty="0" err="1">
                <a:solidFill>
                  <a:srgbClr val="000000"/>
                </a:solidFill>
                <a:latin typeface="Arimo"/>
              </a:rPr>
              <a:t>amb</a:t>
            </a:r>
            <a:r>
              <a:rPr lang="en-US" sz="2900" dirty="0">
                <a:solidFill>
                  <a:srgbClr val="000000"/>
                </a:solidFill>
                <a:latin typeface="Arimo"/>
              </a:rPr>
              <a:t> </a:t>
            </a:r>
            <a:r>
              <a:rPr lang="en-US" sz="2900" dirty="0" err="1">
                <a:solidFill>
                  <a:srgbClr val="000000"/>
                </a:solidFill>
                <a:latin typeface="Arimo"/>
              </a:rPr>
              <a:t>serveis</a:t>
            </a:r>
            <a:r>
              <a:rPr lang="en-US" sz="2900" dirty="0">
                <a:solidFill>
                  <a:srgbClr val="000000"/>
                </a:solidFill>
                <a:latin typeface="Arimo"/>
              </a:rPr>
              <a:t>. </a:t>
            </a:r>
          </a:p>
          <a:p>
            <a:pPr marL="626112" lvl="1" indent="-313056">
              <a:lnSpc>
                <a:spcPts val="5800"/>
              </a:lnSpc>
              <a:buFont typeface="Arial"/>
              <a:buChar char="•"/>
            </a:pPr>
            <a:r>
              <a:rPr lang="en-US" sz="2900" dirty="0">
                <a:solidFill>
                  <a:srgbClr val="000000"/>
                </a:solidFill>
                <a:latin typeface="Arimo"/>
              </a:rPr>
              <a:t>Cases </a:t>
            </a:r>
            <a:r>
              <a:rPr lang="en-US" sz="2900" dirty="0" err="1">
                <a:solidFill>
                  <a:srgbClr val="000000"/>
                </a:solidFill>
                <a:latin typeface="Arimo"/>
              </a:rPr>
              <a:t>d’acollida</a:t>
            </a:r>
            <a:r>
              <a:rPr lang="en-US" sz="2900" dirty="0">
                <a:solidFill>
                  <a:srgbClr val="000000"/>
                </a:solidFill>
                <a:latin typeface="Arimo"/>
              </a:rPr>
              <a:t>.</a:t>
            </a:r>
          </a:p>
          <a:p>
            <a:pPr marL="626112" lvl="1" indent="-313056">
              <a:lnSpc>
                <a:spcPts val="5800"/>
              </a:lnSpc>
              <a:buFont typeface="Arial"/>
              <a:buChar char="•"/>
            </a:pPr>
            <a:r>
              <a:rPr lang="en-US" sz="2900" dirty="0" err="1">
                <a:solidFill>
                  <a:srgbClr val="000000"/>
                </a:solidFill>
                <a:latin typeface="Arimo"/>
              </a:rPr>
              <a:t>Centres</a:t>
            </a:r>
            <a:r>
              <a:rPr lang="en-US" sz="2900" dirty="0">
                <a:solidFill>
                  <a:srgbClr val="000000"/>
                </a:solidFill>
                <a:latin typeface="Arimo"/>
              </a:rPr>
              <a:t> o </a:t>
            </a:r>
            <a:r>
              <a:rPr lang="en-US" sz="2900" dirty="0" err="1">
                <a:solidFill>
                  <a:srgbClr val="000000"/>
                </a:solidFill>
                <a:latin typeface="Arimo"/>
              </a:rPr>
              <a:t>programes</a:t>
            </a:r>
            <a:r>
              <a:rPr lang="en-US" sz="2900" dirty="0">
                <a:solidFill>
                  <a:srgbClr val="000000"/>
                </a:solidFill>
                <a:latin typeface="Arimo"/>
              </a:rPr>
              <a:t> </a:t>
            </a:r>
            <a:r>
              <a:rPr lang="en-US" sz="2900" dirty="0" err="1">
                <a:solidFill>
                  <a:srgbClr val="000000"/>
                </a:solidFill>
                <a:latin typeface="Arimo"/>
              </a:rPr>
              <a:t>intermedis</a:t>
            </a:r>
            <a:r>
              <a:rPr lang="en-US" sz="2900" dirty="0">
                <a:solidFill>
                  <a:srgbClr val="000000"/>
                </a:solidFill>
                <a:latin typeface="Arimo"/>
              </a:rPr>
              <a:t> o de </a:t>
            </a:r>
            <a:r>
              <a:rPr lang="en-US" sz="2900" dirty="0" err="1">
                <a:solidFill>
                  <a:srgbClr val="000000"/>
                </a:solidFill>
                <a:latin typeface="Arimo"/>
              </a:rPr>
              <a:t>respir</a:t>
            </a:r>
            <a:r>
              <a:rPr lang="en-US" sz="2900" dirty="0">
                <a:solidFill>
                  <a:srgbClr val="000000"/>
                </a:solidFill>
                <a:latin typeface="Arimo"/>
              </a:rPr>
              <a:t>.</a:t>
            </a:r>
          </a:p>
          <a:p>
            <a:pPr marL="626112" lvl="1" indent="-313056" algn="l">
              <a:lnSpc>
                <a:spcPts val="5800"/>
              </a:lnSpc>
              <a:buFont typeface="Arial"/>
              <a:buChar char="•"/>
            </a:pPr>
            <a:r>
              <a:rPr lang="en-US" sz="2900" dirty="0" err="1">
                <a:solidFill>
                  <a:srgbClr val="000000"/>
                </a:solidFill>
                <a:latin typeface="Arimo"/>
              </a:rPr>
              <a:t>Centres</a:t>
            </a:r>
            <a:r>
              <a:rPr lang="en-US" sz="2900" dirty="0">
                <a:solidFill>
                  <a:srgbClr val="000000"/>
                </a:solidFill>
                <a:latin typeface="Arimo"/>
              </a:rPr>
              <a:t> de </a:t>
            </a:r>
            <a:r>
              <a:rPr lang="en-US" sz="2900" dirty="0" err="1">
                <a:solidFill>
                  <a:srgbClr val="000000"/>
                </a:solidFill>
                <a:latin typeface="Arimo"/>
              </a:rPr>
              <a:t>formació</a:t>
            </a:r>
            <a:r>
              <a:rPr lang="en-US" sz="2900" dirty="0">
                <a:solidFill>
                  <a:srgbClr val="000000"/>
                </a:solidFill>
                <a:latin typeface="Arimo"/>
              </a:rPr>
              <a:t>, </a:t>
            </a:r>
            <a:r>
              <a:rPr lang="en-US" sz="2900" dirty="0" err="1">
                <a:solidFill>
                  <a:srgbClr val="000000"/>
                </a:solidFill>
                <a:latin typeface="Arimo"/>
              </a:rPr>
              <a:t>ocupació</a:t>
            </a:r>
            <a:r>
              <a:rPr lang="en-US" sz="2900" dirty="0">
                <a:solidFill>
                  <a:srgbClr val="000000"/>
                </a:solidFill>
                <a:latin typeface="Arimo"/>
              </a:rPr>
              <a:t> </a:t>
            </a:r>
            <a:r>
              <a:rPr lang="en-US" sz="2900" dirty="0" err="1">
                <a:solidFill>
                  <a:srgbClr val="000000"/>
                </a:solidFill>
                <a:latin typeface="Arimo"/>
              </a:rPr>
              <a:t>i</a:t>
            </a:r>
            <a:r>
              <a:rPr lang="en-US" sz="2900" dirty="0">
                <a:solidFill>
                  <a:srgbClr val="000000"/>
                </a:solidFill>
                <a:latin typeface="Arimo"/>
              </a:rPr>
              <a:t> </a:t>
            </a:r>
            <a:r>
              <a:rPr lang="en-US" sz="2900" dirty="0" err="1">
                <a:solidFill>
                  <a:srgbClr val="000000"/>
                </a:solidFill>
                <a:latin typeface="Arimo"/>
              </a:rPr>
              <a:t>inserció</a:t>
            </a:r>
            <a:r>
              <a:rPr lang="en-US" sz="2900" dirty="0">
                <a:solidFill>
                  <a:srgbClr val="000000"/>
                </a:solidFill>
                <a:latin typeface="Arimo"/>
              </a:rPr>
              <a:t>.</a:t>
            </a:r>
          </a:p>
        </p:txBody>
      </p:sp>
      <p:sp>
        <p:nvSpPr>
          <p:cNvPr id="15" name="Freeform 15"/>
          <p:cNvSpPr/>
          <p:nvPr/>
        </p:nvSpPr>
        <p:spPr>
          <a:xfrm>
            <a:off x="7765025" y="3606739"/>
            <a:ext cx="9121336" cy="4560668"/>
          </a:xfrm>
          <a:custGeom>
            <a:avLst/>
            <a:gdLst/>
            <a:ahLst/>
            <a:cxnLst/>
            <a:rect l="l" t="t" r="r" b="b"/>
            <a:pathLst>
              <a:path w="9121336" h="4560668">
                <a:moveTo>
                  <a:pt x="0" y="0"/>
                </a:moveTo>
                <a:lnTo>
                  <a:pt x="9121336" y="0"/>
                </a:lnTo>
                <a:lnTo>
                  <a:pt x="9121336" y="4560668"/>
                </a:lnTo>
                <a:lnTo>
                  <a:pt x="0" y="4560668"/>
                </a:lnTo>
                <a:lnTo>
                  <a:pt x="0" y="0"/>
                </a:lnTo>
                <a:close/>
              </a:path>
            </a:pathLst>
          </a:custGeom>
          <a:blipFill>
            <a:blip r:embed="rId9"/>
            <a:stretch>
              <a:fillRect/>
            </a:stretch>
          </a:blipFill>
        </p:spPr>
      </p:sp>
      <p:sp>
        <p:nvSpPr>
          <p:cNvPr id="16" name="TextBox 16"/>
          <p:cNvSpPr txBox="1"/>
          <p:nvPr/>
        </p:nvSpPr>
        <p:spPr>
          <a:xfrm>
            <a:off x="924022" y="795283"/>
            <a:ext cx="16541588" cy="576688"/>
          </a:xfrm>
          <a:prstGeom prst="rect">
            <a:avLst/>
          </a:prstGeom>
        </p:spPr>
        <p:txBody>
          <a:bodyPr lIns="0" tIns="0" rIns="0" bIns="0" rtlCol="0" anchor="t">
            <a:spAutoFit/>
          </a:bodyPr>
          <a:lstStyle/>
          <a:p>
            <a:pPr>
              <a:lnSpc>
                <a:spcPts val="4329"/>
              </a:lnSpc>
            </a:pPr>
            <a:r>
              <a:rPr lang="en-US" sz="4329">
                <a:solidFill>
                  <a:srgbClr val="010A4F"/>
                </a:solidFill>
                <a:latin typeface="Abril Fatface"/>
              </a:rPr>
              <a:t>Recursos per a l'atenció de persones en situació de dependència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1F1"/>
        </a:solidFill>
        <a:effectLst/>
      </p:bgPr>
    </p:bg>
    <p:spTree>
      <p:nvGrpSpPr>
        <p:cNvPr id="1" name=""/>
        <p:cNvGrpSpPr/>
        <p:nvPr/>
      </p:nvGrpSpPr>
      <p:grpSpPr>
        <a:xfrm>
          <a:off x="0" y="0"/>
          <a:ext cx="0" cy="0"/>
          <a:chOff x="0" y="0"/>
          <a:chExt cx="0" cy="0"/>
        </a:xfrm>
      </p:grpSpPr>
      <p:sp>
        <p:nvSpPr>
          <p:cNvPr id="2" name="Freeform 2"/>
          <p:cNvSpPr/>
          <p:nvPr/>
        </p:nvSpPr>
        <p:spPr>
          <a:xfrm rot="-2700000">
            <a:off x="-588606" y="4269304"/>
            <a:ext cx="28029599" cy="5850415"/>
          </a:xfrm>
          <a:custGeom>
            <a:avLst/>
            <a:gdLst/>
            <a:ahLst/>
            <a:cxnLst/>
            <a:rect l="l" t="t" r="r" b="b"/>
            <a:pathLst>
              <a:path w="28029599" h="5850415">
                <a:moveTo>
                  <a:pt x="0" y="0"/>
                </a:moveTo>
                <a:lnTo>
                  <a:pt x="28029599" y="0"/>
                </a:lnTo>
                <a:lnTo>
                  <a:pt x="28029599" y="5850414"/>
                </a:lnTo>
                <a:lnTo>
                  <a:pt x="0" y="585041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686966" y="-134346"/>
            <a:ext cx="5417160" cy="4591043"/>
          </a:xfrm>
          <a:custGeom>
            <a:avLst/>
            <a:gdLst/>
            <a:ahLst/>
            <a:cxnLst/>
            <a:rect l="l" t="t" r="r" b="b"/>
            <a:pathLst>
              <a:path w="5417160" h="4591043">
                <a:moveTo>
                  <a:pt x="0" y="0"/>
                </a:moveTo>
                <a:lnTo>
                  <a:pt x="5417160" y="0"/>
                </a:lnTo>
                <a:lnTo>
                  <a:pt x="5417160" y="4591043"/>
                </a:lnTo>
                <a:lnTo>
                  <a:pt x="0" y="459104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 name="Freeform 4"/>
          <p:cNvSpPr/>
          <p:nvPr/>
        </p:nvSpPr>
        <p:spPr>
          <a:xfrm>
            <a:off x="11680894" y="4807651"/>
            <a:ext cx="6862215" cy="9363166"/>
          </a:xfrm>
          <a:custGeom>
            <a:avLst/>
            <a:gdLst/>
            <a:ahLst/>
            <a:cxnLst/>
            <a:rect l="l" t="t" r="r" b="b"/>
            <a:pathLst>
              <a:path w="6862215" h="9363166">
                <a:moveTo>
                  <a:pt x="0" y="0"/>
                </a:moveTo>
                <a:lnTo>
                  <a:pt x="6862215" y="0"/>
                </a:lnTo>
                <a:lnTo>
                  <a:pt x="6862215" y="9363166"/>
                </a:lnTo>
                <a:lnTo>
                  <a:pt x="0" y="9363166"/>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grpSp>
        <p:nvGrpSpPr>
          <p:cNvPr id="5" name="Group 5"/>
          <p:cNvGrpSpPr/>
          <p:nvPr/>
        </p:nvGrpSpPr>
        <p:grpSpPr>
          <a:xfrm>
            <a:off x="822390" y="519307"/>
            <a:ext cx="16643219" cy="8969927"/>
            <a:chOff x="0" y="0"/>
            <a:chExt cx="2680843" cy="1444851"/>
          </a:xfrm>
        </p:grpSpPr>
        <p:sp>
          <p:nvSpPr>
            <p:cNvPr id="6" name="Freeform 6"/>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grpSp>
        <p:nvGrpSpPr>
          <p:cNvPr id="7" name="Group 7"/>
          <p:cNvGrpSpPr/>
          <p:nvPr/>
        </p:nvGrpSpPr>
        <p:grpSpPr>
          <a:xfrm rot="-5941485">
            <a:off x="1817889" y="7837084"/>
            <a:ext cx="1193892" cy="1067166"/>
            <a:chOff x="0" y="0"/>
            <a:chExt cx="1591856" cy="1422887"/>
          </a:xfrm>
        </p:grpSpPr>
        <p:grpSp>
          <p:nvGrpSpPr>
            <p:cNvPr id="8" name="Group 8"/>
            <p:cNvGrpSpPr/>
            <p:nvPr/>
          </p:nvGrpSpPr>
          <p:grpSpPr>
            <a:xfrm>
              <a:off x="0" y="365192"/>
              <a:ext cx="421121" cy="421121"/>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5AFB9"/>
              </a:solidFill>
            </p:spPr>
          </p:sp>
        </p:grpSp>
        <p:grpSp>
          <p:nvGrpSpPr>
            <p:cNvPr id="10" name="Group 10"/>
            <p:cNvGrpSpPr/>
            <p:nvPr/>
          </p:nvGrpSpPr>
          <p:grpSpPr>
            <a:xfrm>
              <a:off x="861471" y="0"/>
              <a:ext cx="730384" cy="730384"/>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1EEFE"/>
              </a:solidFill>
            </p:spPr>
          </p:sp>
        </p:grpSp>
        <p:grpSp>
          <p:nvGrpSpPr>
            <p:cNvPr id="12" name="Group 12"/>
            <p:cNvGrpSpPr/>
            <p:nvPr/>
          </p:nvGrpSpPr>
          <p:grpSpPr>
            <a:xfrm>
              <a:off x="552960" y="1057846"/>
              <a:ext cx="365042" cy="365042"/>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89CE3"/>
              </a:solidFill>
            </p:spPr>
          </p:sp>
        </p:grpSp>
      </p:grpSp>
      <p:sp>
        <p:nvSpPr>
          <p:cNvPr id="14" name="Freeform 14"/>
          <p:cNvSpPr/>
          <p:nvPr/>
        </p:nvSpPr>
        <p:spPr>
          <a:xfrm>
            <a:off x="12256838" y="940668"/>
            <a:ext cx="5002462" cy="8317632"/>
          </a:xfrm>
          <a:custGeom>
            <a:avLst/>
            <a:gdLst/>
            <a:ahLst/>
            <a:cxnLst/>
            <a:rect l="l" t="t" r="r" b="b"/>
            <a:pathLst>
              <a:path w="5002462" h="8317632">
                <a:moveTo>
                  <a:pt x="0" y="0"/>
                </a:moveTo>
                <a:lnTo>
                  <a:pt x="5002462" y="0"/>
                </a:lnTo>
                <a:lnTo>
                  <a:pt x="5002462" y="8317632"/>
                </a:lnTo>
                <a:lnTo>
                  <a:pt x="0" y="8317632"/>
                </a:lnTo>
                <a:lnTo>
                  <a:pt x="0" y="0"/>
                </a:lnTo>
                <a:close/>
              </a:path>
            </a:pathLst>
          </a:custGeom>
          <a:blipFill>
            <a:blip r:embed="rId9"/>
            <a:stretch>
              <a:fillRect/>
            </a:stretch>
          </a:blipFill>
        </p:spPr>
      </p:sp>
      <p:sp>
        <p:nvSpPr>
          <p:cNvPr id="15" name="TextBox 15"/>
          <p:cNvSpPr txBox="1"/>
          <p:nvPr/>
        </p:nvSpPr>
        <p:spPr>
          <a:xfrm>
            <a:off x="1162872" y="1761930"/>
            <a:ext cx="10518022" cy="7129145"/>
          </a:xfrm>
          <a:prstGeom prst="rect">
            <a:avLst/>
          </a:prstGeom>
        </p:spPr>
        <p:txBody>
          <a:bodyPr lIns="0" tIns="0" rIns="0" bIns="0" rtlCol="0" anchor="t">
            <a:spAutoFit/>
          </a:bodyPr>
          <a:lstStyle/>
          <a:p>
            <a:pPr algn="ctr">
              <a:lnSpc>
                <a:spcPts val="3550"/>
              </a:lnSpc>
            </a:pPr>
            <a:endParaRPr/>
          </a:p>
          <a:p>
            <a:pPr algn="ctr">
              <a:lnSpc>
                <a:spcPts val="4060"/>
              </a:lnSpc>
            </a:pPr>
            <a:r>
              <a:rPr lang="en-US" sz="2900">
                <a:solidFill>
                  <a:srgbClr val="000000"/>
                </a:solidFill>
                <a:latin typeface="Arimo"/>
              </a:rPr>
              <a:t>Des d’un punt de vista social, les</a:t>
            </a:r>
            <a:r>
              <a:rPr lang="en-US" sz="2900">
                <a:solidFill>
                  <a:srgbClr val="000000"/>
                </a:solidFill>
                <a:latin typeface="Arimo Bold"/>
              </a:rPr>
              <a:t> unitats de convivència</a:t>
            </a:r>
            <a:r>
              <a:rPr lang="en-US" sz="2900">
                <a:solidFill>
                  <a:srgbClr val="000000"/>
                </a:solidFill>
                <a:latin typeface="Arimo"/>
              </a:rPr>
              <a:t> defineixen el tipus d’atenció que s’ha de prestar a la persona.</a:t>
            </a:r>
          </a:p>
          <a:p>
            <a:pPr algn="ctr">
              <a:lnSpc>
                <a:spcPts val="4060"/>
              </a:lnSpc>
            </a:pPr>
            <a:endParaRPr lang="en-US" sz="2900">
              <a:solidFill>
                <a:srgbClr val="000000"/>
              </a:solidFill>
              <a:latin typeface="Arimo"/>
            </a:endParaRPr>
          </a:p>
          <a:p>
            <a:pPr algn="ctr">
              <a:lnSpc>
                <a:spcPts val="4060"/>
              </a:lnSpc>
            </a:pPr>
            <a:r>
              <a:rPr lang="en-US" sz="2900">
                <a:solidFill>
                  <a:srgbClr val="000000"/>
                </a:solidFill>
                <a:latin typeface="Arimo"/>
              </a:rPr>
              <a:t> Poden ser UC familiars o no familiars. </a:t>
            </a:r>
          </a:p>
          <a:p>
            <a:pPr algn="ctr">
              <a:lnSpc>
                <a:spcPts val="4060"/>
              </a:lnSpc>
            </a:pPr>
            <a:endParaRPr lang="en-US" sz="2900">
              <a:solidFill>
                <a:srgbClr val="000000"/>
              </a:solidFill>
              <a:latin typeface="Arimo"/>
            </a:endParaRPr>
          </a:p>
          <a:p>
            <a:pPr algn="ctr">
              <a:lnSpc>
                <a:spcPts val="4060"/>
              </a:lnSpc>
            </a:pPr>
            <a:r>
              <a:rPr lang="en-US" sz="2900">
                <a:solidFill>
                  <a:srgbClr val="000000"/>
                </a:solidFill>
                <a:latin typeface="Arimo"/>
              </a:rPr>
              <a:t>Les UC és l'espai on conviuen de manera habitual un conjunt de persones, que poden estar relacionades per parentiu o no.</a:t>
            </a:r>
          </a:p>
          <a:p>
            <a:pPr algn="ctr">
              <a:lnSpc>
                <a:spcPts val="4060"/>
              </a:lnSpc>
            </a:pPr>
            <a:endParaRPr lang="en-US" sz="2900">
              <a:solidFill>
                <a:srgbClr val="000000"/>
              </a:solidFill>
              <a:latin typeface="Arimo"/>
            </a:endParaRPr>
          </a:p>
          <a:p>
            <a:pPr algn="ctr">
              <a:lnSpc>
                <a:spcPts val="4060"/>
              </a:lnSpc>
            </a:pPr>
            <a:r>
              <a:rPr lang="en-US" sz="2900">
                <a:solidFill>
                  <a:srgbClr val="000000"/>
                </a:solidFill>
                <a:latin typeface="Arimo"/>
              </a:rPr>
              <a:t>La unitat de convivència </a:t>
            </a:r>
            <a:r>
              <a:rPr lang="en-US" sz="2900">
                <a:solidFill>
                  <a:srgbClr val="000000"/>
                </a:solidFill>
                <a:latin typeface="Arimo Bold"/>
              </a:rPr>
              <a:t>familiar</a:t>
            </a:r>
            <a:r>
              <a:rPr lang="en-US" sz="2900">
                <a:solidFill>
                  <a:srgbClr val="000000"/>
                </a:solidFill>
                <a:latin typeface="Arimo"/>
              </a:rPr>
              <a:t> per excel·lència és la</a:t>
            </a:r>
            <a:r>
              <a:rPr lang="en-US" sz="2900">
                <a:solidFill>
                  <a:srgbClr val="000000"/>
                </a:solidFill>
                <a:latin typeface="Arimo Bold"/>
              </a:rPr>
              <a:t> </a:t>
            </a:r>
            <a:r>
              <a:rPr lang="en-US" sz="2900">
                <a:solidFill>
                  <a:srgbClr val="000000"/>
                </a:solidFill>
                <a:latin typeface="Arimo"/>
              </a:rPr>
              <a:t>família.</a:t>
            </a:r>
          </a:p>
          <a:p>
            <a:pPr algn="ctr">
              <a:lnSpc>
                <a:spcPts val="4060"/>
              </a:lnSpc>
            </a:pPr>
            <a:r>
              <a:rPr lang="en-US" sz="2900">
                <a:solidFill>
                  <a:srgbClr val="000000"/>
                </a:solidFill>
                <a:latin typeface="Arimo Bold"/>
              </a:rPr>
              <a:t> </a:t>
            </a:r>
          </a:p>
          <a:p>
            <a:pPr algn="ctr">
              <a:lnSpc>
                <a:spcPts val="4060"/>
              </a:lnSpc>
            </a:pPr>
            <a:r>
              <a:rPr lang="en-US" sz="2900">
                <a:solidFill>
                  <a:srgbClr val="000000"/>
                </a:solidFill>
                <a:latin typeface="Arimo"/>
              </a:rPr>
              <a:t>Les unitats de convivència </a:t>
            </a:r>
            <a:r>
              <a:rPr lang="en-US" sz="2900">
                <a:solidFill>
                  <a:srgbClr val="000000"/>
                </a:solidFill>
                <a:latin typeface="Arimo Bold"/>
              </a:rPr>
              <a:t>no familiar</a:t>
            </a:r>
            <a:r>
              <a:rPr lang="en-US" sz="2900">
                <a:solidFill>
                  <a:srgbClr val="000000"/>
                </a:solidFill>
                <a:latin typeface="Arimo"/>
              </a:rPr>
              <a:t> són aquells espais on conviuen diverses persones sense cap tipus de parentiu i que comparteixen un conjunt de normes establertes.</a:t>
            </a:r>
          </a:p>
        </p:txBody>
      </p:sp>
      <p:sp>
        <p:nvSpPr>
          <p:cNvPr id="16" name="TextBox 16"/>
          <p:cNvSpPr txBox="1"/>
          <p:nvPr/>
        </p:nvSpPr>
        <p:spPr>
          <a:xfrm>
            <a:off x="1550520" y="1035918"/>
            <a:ext cx="9742726" cy="637013"/>
          </a:xfrm>
          <a:prstGeom prst="rect">
            <a:avLst/>
          </a:prstGeom>
        </p:spPr>
        <p:txBody>
          <a:bodyPr lIns="0" tIns="0" rIns="0" bIns="0" rtlCol="0" anchor="t">
            <a:spAutoFit/>
          </a:bodyPr>
          <a:lstStyle/>
          <a:p>
            <a:pPr>
              <a:lnSpc>
                <a:spcPts val="4829"/>
              </a:lnSpc>
            </a:pPr>
            <a:r>
              <a:rPr lang="en-US" sz="4829">
                <a:solidFill>
                  <a:srgbClr val="010A4F"/>
                </a:solidFill>
                <a:latin typeface="Abril Fatface"/>
              </a:rPr>
              <a:t> Unitats de convivència familiar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1F1"/>
        </a:solidFill>
        <a:effectLst/>
      </p:bgPr>
    </p:bg>
    <p:spTree>
      <p:nvGrpSpPr>
        <p:cNvPr id="1" name=""/>
        <p:cNvGrpSpPr/>
        <p:nvPr/>
      </p:nvGrpSpPr>
      <p:grpSpPr>
        <a:xfrm>
          <a:off x="0" y="0"/>
          <a:ext cx="0" cy="0"/>
          <a:chOff x="0" y="0"/>
          <a:chExt cx="0" cy="0"/>
        </a:xfrm>
      </p:grpSpPr>
      <p:sp>
        <p:nvSpPr>
          <p:cNvPr id="2" name="Freeform 2"/>
          <p:cNvSpPr/>
          <p:nvPr/>
        </p:nvSpPr>
        <p:spPr>
          <a:xfrm rot="-2700000">
            <a:off x="-588606" y="4269304"/>
            <a:ext cx="28029599" cy="5850415"/>
          </a:xfrm>
          <a:custGeom>
            <a:avLst/>
            <a:gdLst/>
            <a:ahLst/>
            <a:cxnLst/>
            <a:rect l="l" t="t" r="r" b="b"/>
            <a:pathLst>
              <a:path w="28029599" h="5850415">
                <a:moveTo>
                  <a:pt x="0" y="0"/>
                </a:moveTo>
                <a:lnTo>
                  <a:pt x="28029599" y="0"/>
                </a:lnTo>
                <a:lnTo>
                  <a:pt x="28029599" y="5850414"/>
                </a:lnTo>
                <a:lnTo>
                  <a:pt x="0" y="58504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686966" y="-134346"/>
            <a:ext cx="5417160" cy="4591043"/>
          </a:xfrm>
          <a:custGeom>
            <a:avLst/>
            <a:gdLst/>
            <a:ahLst/>
            <a:cxnLst/>
            <a:rect l="l" t="t" r="r" b="b"/>
            <a:pathLst>
              <a:path w="5417160" h="4591043">
                <a:moveTo>
                  <a:pt x="0" y="0"/>
                </a:moveTo>
                <a:lnTo>
                  <a:pt x="5417160" y="0"/>
                </a:lnTo>
                <a:lnTo>
                  <a:pt x="5417160" y="4591043"/>
                </a:lnTo>
                <a:lnTo>
                  <a:pt x="0" y="459104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1680894" y="4807651"/>
            <a:ext cx="6862215" cy="9363166"/>
          </a:xfrm>
          <a:custGeom>
            <a:avLst/>
            <a:gdLst/>
            <a:ahLst/>
            <a:cxnLst/>
            <a:rect l="l" t="t" r="r" b="b"/>
            <a:pathLst>
              <a:path w="6862215" h="9363166">
                <a:moveTo>
                  <a:pt x="0" y="0"/>
                </a:moveTo>
                <a:lnTo>
                  <a:pt x="6862215" y="0"/>
                </a:lnTo>
                <a:lnTo>
                  <a:pt x="6862215" y="9363166"/>
                </a:lnTo>
                <a:lnTo>
                  <a:pt x="0" y="936316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5" name="Group 5"/>
          <p:cNvGrpSpPr/>
          <p:nvPr/>
        </p:nvGrpSpPr>
        <p:grpSpPr>
          <a:xfrm>
            <a:off x="822390" y="519307"/>
            <a:ext cx="16643219" cy="8969927"/>
            <a:chOff x="0" y="0"/>
            <a:chExt cx="2680843" cy="1444851"/>
          </a:xfrm>
        </p:grpSpPr>
        <p:sp>
          <p:nvSpPr>
            <p:cNvPr id="6" name="Freeform 6"/>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grpSp>
        <p:nvGrpSpPr>
          <p:cNvPr id="7" name="Group 7"/>
          <p:cNvGrpSpPr/>
          <p:nvPr/>
        </p:nvGrpSpPr>
        <p:grpSpPr>
          <a:xfrm rot="-5941485">
            <a:off x="1817889" y="7837084"/>
            <a:ext cx="1193892" cy="1067166"/>
            <a:chOff x="0" y="0"/>
            <a:chExt cx="1591856" cy="1422887"/>
          </a:xfrm>
        </p:grpSpPr>
        <p:grpSp>
          <p:nvGrpSpPr>
            <p:cNvPr id="8" name="Group 8"/>
            <p:cNvGrpSpPr/>
            <p:nvPr/>
          </p:nvGrpSpPr>
          <p:grpSpPr>
            <a:xfrm>
              <a:off x="0" y="365192"/>
              <a:ext cx="421121" cy="421121"/>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5AFB9"/>
              </a:solidFill>
            </p:spPr>
          </p:sp>
        </p:grpSp>
        <p:grpSp>
          <p:nvGrpSpPr>
            <p:cNvPr id="10" name="Group 10"/>
            <p:cNvGrpSpPr/>
            <p:nvPr/>
          </p:nvGrpSpPr>
          <p:grpSpPr>
            <a:xfrm>
              <a:off x="861471" y="0"/>
              <a:ext cx="730384" cy="730384"/>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1EEFE"/>
              </a:solidFill>
            </p:spPr>
          </p:sp>
        </p:grpSp>
        <p:grpSp>
          <p:nvGrpSpPr>
            <p:cNvPr id="12" name="Group 12"/>
            <p:cNvGrpSpPr/>
            <p:nvPr/>
          </p:nvGrpSpPr>
          <p:grpSpPr>
            <a:xfrm>
              <a:off x="552960" y="1057846"/>
              <a:ext cx="365042" cy="365042"/>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89CE3"/>
              </a:solidFill>
            </p:spPr>
          </p:sp>
        </p:grpSp>
      </p:grpSp>
      <p:sp>
        <p:nvSpPr>
          <p:cNvPr id="14" name="TextBox 14"/>
          <p:cNvSpPr txBox="1"/>
          <p:nvPr/>
        </p:nvSpPr>
        <p:spPr>
          <a:xfrm>
            <a:off x="1341405" y="1592309"/>
            <a:ext cx="15605190" cy="8212773"/>
          </a:xfrm>
          <a:prstGeom prst="rect">
            <a:avLst/>
          </a:prstGeom>
        </p:spPr>
        <p:txBody>
          <a:bodyPr lIns="0" tIns="0" rIns="0" bIns="0" rtlCol="0" anchor="t">
            <a:spAutoFit/>
          </a:bodyPr>
          <a:lstStyle/>
          <a:p>
            <a:pPr algn="ctr">
              <a:lnSpc>
                <a:spcPts val="4339"/>
              </a:lnSpc>
            </a:pPr>
            <a:r>
              <a:rPr lang="en-US" sz="3099">
                <a:solidFill>
                  <a:srgbClr val="000000"/>
                </a:solidFill>
                <a:latin typeface="Arimo"/>
              </a:rPr>
              <a:t>Els </a:t>
            </a:r>
            <a:r>
              <a:rPr lang="en-US" sz="3099">
                <a:solidFill>
                  <a:srgbClr val="000000"/>
                </a:solidFill>
                <a:latin typeface="Arimo Bold"/>
              </a:rPr>
              <a:t>serveis d'atenció domiciliària </a:t>
            </a:r>
            <a:r>
              <a:rPr lang="en-US" sz="3099">
                <a:solidFill>
                  <a:srgbClr val="000000"/>
                </a:solidFill>
                <a:latin typeface="Arimo"/>
              </a:rPr>
              <a:t>proporcionen cures i diferents tipus d'ajudes a persones en situació de dependència, perquè puguin continuar vivint en el seu entorn habitual, amb les millors condicions possibles.</a:t>
            </a:r>
          </a:p>
          <a:p>
            <a:pPr algn="ctr">
              <a:lnSpc>
                <a:spcPts val="4339"/>
              </a:lnSpc>
            </a:pPr>
            <a:endParaRPr lang="en-US" sz="3099">
              <a:solidFill>
                <a:srgbClr val="000000"/>
              </a:solidFill>
              <a:latin typeface="Arimo"/>
            </a:endParaRPr>
          </a:p>
          <a:p>
            <a:pPr algn="ctr">
              <a:lnSpc>
                <a:spcPts val="4339"/>
              </a:lnSpc>
            </a:pPr>
            <a:r>
              <a:rPr lang="en-US" sz="3099">
                <a:solidFill>
                  <a:srgbClr val="000000"/>
                </a:solidFill>
                <a:latin typeface="Arimo"/>
              </a:rPr>
              <a:t>Dins dels serveis d’atenció domiciliària es troba el </a:t>
            </a:r>
            <a:r>
              <a:rPr lang="en-US" sz="3099">
                <a:solidFill>
                  <a:srgbClr val="000000"/>
                </a:solidFill>
                <a:latin typeface="Arimo Bold"/>
              </a:rPr>
              <a:t>SAD: Servei d’Ajuda al Domicili</a:t>
            </a:r>
            <a:r>
              <a:rPr lang="en-US" sz="3099">
                <a:solidFill>
                  <a:srgbClr val="000000"/>
                </a:solidFill>
                <a:latin typeface="Arimo"/>
              </a:rPr>
              <a:t>, entre d’altres.</a:t>
            </a:r>
          </a:p>
          <a:p>
            <a:pPr algn="ctr">
              <a:lnSpc>
                <a:spcPts val="4339"/>
              </a:lnSpc>
            </a:pPr>
            <a:endParaRPr lang="en-US" sz="3099">
              <a:solidFill>
                <a:srgbClr val="000000"/>
              </a:solidFill>
              <a:latin typeface="Arimo"/>
            </a:endParaRPr>
          </a:p>
          <a:p>
            <a:pPr algn="just">
              <a:lnSpc>
                <a:spcPts val="4339"/>
              </a:lnSpc>
            </a:pPr>
            <a:r>
              <a:rPr lang="en-US" sz="3099">
                <a:solidFill>
                  <a:srgbClr val="000000"/>
                </a:solidFill>
                <a:latin typeface="Arimo"/>
              </a:rPr>
              <a:t>Els </a:t>
            </a:r>
            <a:r>
              <a:rPr lang="en-US" sz="3099">
                <a:solidFill>
                  <a:srgbClr val="000000"/>
                </a:solidFill>
                <a:latin typeface="Arimo Bold"/>
              </a:rPr>
              <a:t>objectius</a:t>
            </a:r>
            <a:r>
              <a:rPr lang="en-US" sz="3099">
                <a:solidFill>
                  <a:srgbClr val="000000"/>
                </a:solidFill>
                <a:latin typeface="Arimo"/>
              </a:rPr>
              <a:t> de l’atenció domiciliària són:</a:t>
            </a:r>
          </a:p>
          <a:p>
            <a:pPr marL="669288" lvl="1" indent="-334644" algn="just">
              <a:lnSpc>
                <a:spcPts val="4339"/>
              </a:lnSpc>
              <a:buFont typeface="Arial"/>
              <a:buChar char="•"/>
            </a:pPr>
            <a:r>
              <a:rPr lang="en-US" sz="3099">
                <a:solidFill>
                  <a:srgbClr val="000000"/>
                </a:solidFill>
                <a:latin typeface="Arimo"/>
              </a:rPr>
              <a:t>Mantenir la persona usuària en el seu medi natural.</a:t>
            </a:r>
          </a:p>
          <a:p>
            <a:pPr marL="669288" lvl="1" indent="-334644" algn="just">
              <a:lnSpc>
                <a:spcPts val="4339"/>
              </a:lnSpc>
              <a:buFont typeface="Arial"/>
              <a:buChar char="•"/>
            </a:pPr>
            <a:r>
              <a:rPr lang="en-US" sz="3099">
                <a:solidFill>
                  <a:srgbClr val="000000"/>
                </a:solidFill>
                <a:latin typeface="Arimo"/>
              </a:rPr>
              <a:t>Evitar l'internament en un centre o residència.</a:t>
            </a:r>
          </a:p>
          <a:p>
            <a:pPr marL="669288" lvl="1" indent="-334644" algn="just">
              <a:lnSpc>
                <a:spcPts val="4339"/>
              </a:lnSpc>
              <a:buFont typeface="Arial"/>
              <a:buChar char="•"/>
            </a:pPr>
            <a:r>
              <a:rPr lang="en-US" sz="3099">
                <a:solidFill>
                  <a:srgbClr val="000000"/>
                </a:solidFill>
                <a:latin typeface="Arimo"/>
              </a:rPr>
              <a:t>Incrementar l'autonomia personal en el seu entorn.</a:t>
            </a:r>
          </a:p>
          <a:p>
            <a:pPr marL="669288" lvl="1" indent="-334644" algn="just">
              <a:lnSpc>
                <a:spcPts val="4339"/>
              </a:lnSpc>
              <a:buFont typeface="Arial"/>
              <a:buChar char="•"/>
            </a:pPr>
            <a:r>
              <a:rPr lang="en-US" sz="3099">
                <a:solidFill>
                  <a:srgbClr val="000000"/>
                </a:solidFill>
                <a:latin typeface="Arimo"/>
              </a:rPr>
              <a:t>Fomentar el desenvolupament de conductes i d'hàbits saludables (alimentació, higiene, exercici físic...) per a la millora de la seva qualitat de vida.</a:t>
            </a:r>
          </a:p>
          <a:p>
            <a:pPr marL="669288" lvl="1" indent="-334644" algn="just">
              <a:lnSpc>
                <a:spcPts val="4339"/>
              </a:lnSpc>
              <a:buFont typeface="Arial"/>
              <a:buChar char="•"/>
            </a:pPr>
            <a:r>
              <a:rPr lang="en-US" sz="3099">
                <a:solidFill>
                  <a:srgbClr val="000000"/>
                </a:solidFill>
                <a:latin typeface="Arimo"/>
              </a:rPr>
              <a:t>Evitar l'aïllament i la soledat (afavorir relacions a partir de xarxa social).</a:t>
            </a:r>
          </a:p>
          <a:p>
            <a:pPr algn="just">
              <a:lnSpc>
                <a:spcPts val="4339"/>
              </a:lnSpc>
            </a:pPr>
            <a:endParaRPr lang="en-US" sz="3099">
              <a:solidFill>
                <a:srgbClr val="000000"/>
              </a:solidFill>
              <a:latin typeface="Arimo"/>
            </a:endParaRPr>
          </a:p>
        </p:txBody>
      </p:sp>
      <p:sp>
        <p:nvSpPr>
          <p:cNvPr id="15" name="TextBox 15"/>
          <p:cNvSpPr txBox="1"/>
          <p:nvPr/>
        </p:nvSpPr>
        <p:spPr>
          <a:xfrm>
            <a:off x="3035450" y="624082"/>
            <a:ext cx="10773094" cy="752582"/>
          </a:xfrm>
          <a:prstGeom prst="rect">
            <a:avLst/>
          </a:prstGeom>
        </p:spPr>
        <p:txBody>
          <a:bodyPr lIns="0" tIns="0" rIns="0" bIns="0" rtlCol="0" anchor="t">
            <a:spAutoFit/>
          </a:bodyPr>
          <a:lstStyle/>
          <a:p>
            <a:pPr>
              <a:lnSpc>
                <a:spcPts val="5629"/>
              </a:lnSpc>
            </a:pPr>
            <a:r>
              <a:rPr lang="en-US" sz="5629">
                <a:solidFill>
                  <a:srgbClr val="010A4F"/>
                </a:solidFill>
                <a:latin typeface="Abril Fatface"/>
              </a:rPr>
              <a:t>5. Serveis d'atenció domiciliària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1F1"/>
        </a:solidFill>
        <a:effectLst/>
      </p:bgPr>
    </p:bg>
    <p:spTree>
      <p:nvGrpSpPr>
        <p:cNvPr id="1" name=""/>
        <p:cNvGrpSpPr/>
        <p:nvPr/>
      </p:nvGrpSpPr>
      <p:grpSpPr>
        <a:xfrm>
          <a:off x="0" y="0"/>
          <a:ext cx="0" cy="0"/>
          <a:chOff x="0" y="0"/>
          <a:chExt cx="0" cy="0"/>
        </a:xfrm>
      </p:grpSpPr>
      <p:sp>
        <p:nvSpPr>
          <p:cNvPr id="2" name="Freeform 2"/>
          <p:cNvSpPr/>
          <p:nvPr/>
        </p:nvSpPr>
        <p:spPr>
          <a:xfrm rot="-2700000">
            <a:off x="-588606" y="4269304"/>
            <a:ext cx="28029599" cy="5850415"/>
          </a:xfrm>
          <a:custGeom>
            <a:avLst/>
            <a:gdLst/>
            <a:ahLst/>
            <a:cxnLst/>
            <a:rect l="l" t="t" r="r" b="b"/>
            <a:pathLst>
              <a:path w="28029599" h="5850415">
                <a:moveTo>
                  <a:pt x="0" y="0"/>
                </a:moveTo>
                <a:lnTo>
                  <a:pt x="28029599" y="0"/>
                </a:lnTo>
                <a:lnTo>
                  <a:pt x="28029599" y="5850414"/>
                </a:lnTo>
                <a:lnTo>
                  <a:pt x="0" y="585041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686966" y="-134346"/>
            <a:ext cx="5417160" cy="4591043"/>
          </a:xfrm>
          <a:custGeom>
            <a:avLst/>
            <a:gdLst/>
            <a:ahLst/>
            <a:cxnLst/>
            <a:rect l="l" t="t" r="r" b="b"/>
            <a:pathLst>
              <a:path w="5417160" h="4591043">
                <a:moveTo>
                  <a:pt x="0" y="0"/>
                </a:moveTo>
                <a:lnTo>
                  <a:pt x="5417160" y="0"/>
                </a:lnTo>
                <a:lnTo>
                  <a:pt x="5417160" y="4591043"/>
                </a:lnTo>
                <a:lnTo>
                  <a:pt x="0" y="459104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 name="Freeform 4"/>
          <p:cNvSpPr/>
          <p:nvPr/>
        </p:nvSpPr>
        <p:spPr>
          <a:xfrm>
            <a:off x="11680894" y="4807651"/>
            <a:ext cx="6862215" cy="9363166"/>
          </a:xfrm>
          <a:custGeom>
            <a:avLst/>
            <a:gdLst/>
            <a:ahLst/>
            <a:cxnLst/>
            <a:rect l="l" t="t" r="r" b="b"/>
            <a:pathLst>
              <a:path w="6862215" h="9363166">
                <a:moveTo>
                  <a:pt x="0" y="0"/>
                </a:moveTo>
                <a:lnTo>
                  <a:pt x="6862215" y="0"/>
                </a:lnTo>
                <a:lnTo>
                  <a:pt x="6862215" y="9363166"/>
                </a:lnTo>
                <a:lnTo>
                  <a:pt x="0" y="9363166"/>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grpSp>
        <p:nvGrpSpPr>
          <p:cNvPr id="5" name="Group 5"/>
          <p:cNvGrpSpPr/>
          <p:nvPr/>
        </p:nvGrpSpPr>
        <p:grpSpPr>
          <a:xfrm>
            <a:off x="822390" y="519307"/>
            <a:ext cx="16643219" cy="8969927"/>
            <a:chOff x="0" y="0"/>
            <a:chExt cx="2680843" cy="1444851"/>
          </a:xfrm>
        </p:grpSpPr>
        <p:sp>
          <p:nvSpPr>
            <p:cNvPr id="6" name="Freeform 6"/>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grpSp>
        <p:nvGrpSpPr>
          <p:cNvPr id="7" name="Group 7"/>
          <p:cNvGrpSpPr/>
          <p:nvPr/>
        </p:nvGrpSpPr>
        <p:grpSpPr>
          <a:xfrm rot="-5941485">
            <a:off x="1817889" y="7837084"/>
            <a:ext cx="1193892" cy="1067166"/>
            <a:chOff x="0" y="0"/>
            <a:chExt cx="1591856" cy="1422887"/>
          </a:xfrm>
        </p:grpSpPr>
        <p:grpSp>
          <p:nvGrpSpPr>
            <p:cNvPr id="8" name="Group 8"/>
            <p:cNvGrpSpPr/>
            <p:nvPr/>
          </p:nvGrpSpPr>
          <p:grpSpPr>
            <a:xfrm>
              <a:off x="0" y="365192"/>
              <a:ext cx="421121" cy="421121"/>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5AFB9"/>
              </a:solidFill>
            </p:spPr>
          </p:sp>
        </p:grpSp>
        <p:grpSp>
          <p:nvGrpSpPr>
            <p:cNvPr id="10" name="Group 10"/>
            <p:cNvGrpSpPr/>
            <p:nvPr/>
          </p:nvGrpSpPr>
          <p:grpSpPr>
            <a:xfrm>
              <a:off x="861471" y="0"/>
              <a:ext cx="730384" cy="730384"/>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1EEFE"/>
              </a:solidFill>
            </p:spPr>
          </p:sp>
        </p:grpSp>
        <p:grpSp>
          <p:nvGrpSpPr>
            <p:cNvPr id="12" name="Group 12"/>
            <p:cNvGrpSpPr/>
            <p:nvPr/>
          </p:nvGrpSpPr>
          <p:grpSpPr>
            <a:xfrm>
              <a:off x="552960" y="1057846"/>
              <a:ext cx="365042" cy="365042"/>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89CE3"/>
              </a:solidFill>
            </p:spPr>
          </p:sp>
        </p:grpSp>
      </p:grpSp>
      <p:sp>
        <p:nvSpPr>
          <p:cNvPr id="14" name="TextBox 14"/>
          <p:cNvSpPr txBox="1"/>
          <p:nvPr/>
        </p:nvSpPr>
        <p:spPr>
          <a:xfrm>
            <a:off x="1263856" y="653876"/>
            <a:ext cx="15760288" cy="9299639"/>
          </a:xfrm>
          <a:prstGeom prst="rect">
            <a:avLst/>
          </a:prstGeom>
        </p:spPr>
        <p:txBody>
          <a:bodyPr lIns="0" tIns="0" rIns="0" bIns="0" rtlCol="0" anchor="t">
            <a:spAutoFit/>
          </a:bodyPr>
          <a:lstStyle/>
          <a:p>
            <a:pPr algn="ctr">
              <a:lnSpc>
                <a:spcPts val="4078"/>
              </a:lnSpc>
            </a:pPr>
            <a:r>
              <a:rPr lang="en-US" sz="2913">
                <a:solidFill>
                  <a:srgbClr val="000000"/>
                </a:solidFill>
                <a:latin typeface="Arimo"/>
              </a:rPr>
              <a:t>Els serveis d'atenció domiciliària que es presten són:</a:t>
            </a:r>
          </a:p>
          <a:p>
            <a:pPr algn="ctr">
              <a:lnSpc>
                <a:spcPts val="4078"/>
              </a:lnSpc>
            </a:pPr>
            <a:endParaRPr lang="en-US" sz="2913">
              <a:solidFill>
                <a:srgbClr val="000000"/>
              </a:solidFill>
              <a:latin typeface="Arimo"/>
            </a:endParaRPr>
          </a:p>
          <a:p>
            <a:pPr marL="628933" lvl="1" indent="-314467" algn="just">
              <a:lnSpc>
                <a:spcPts val="4078"/>
              </a:lnSpc>
              <a:buFont typeface="Arial"/>
              <a:buChar char="•"/>
            </a:pPr>
            <a:r>
              <a:rPr lang="en-US" sz="2913" u="sng">
                <a:solidFill>
                  <a:srgbClr val="000000"/>
                </a:solidFill>
                <a:latin typeface="Arimo Bold"/>
              </a:rPr>
              <a:t>Servei d'ajuda al domicili (SAD).</a:t>
            </a:r>
          </a:p>
          <a:p>
            <a:pPr marL="628933" lvl="1" indent="-314467" algn="just">
              <a:lnSpc>
                <a:spcPts val="4078"/>
              </a:lnSpc>
              <a:buFont typeface="Arial"/>
              <a:buChar char="•"/>
            </a:pPr>
            <a:r>
              <a:rPr lang="en-US" sz="2913">
                <a:solidFill>
                  <a:srgbClr val="000000"/>
                </a:solidFill>
                <a:latin typeface="Arimo"/>
              </a:rPr>
              <a:t>Àpats a domicili.</a:t>
            </a:r>
          </a:p>
          <a:p>
            <a:pPr marL="628933" lvl="1" indent="-314467" algn="just">
              <a:lnSpc>
                <a:spcPts val="4078"/>
              </a:lnSpc>
              <a:buFont typeface="Arial"/>
              <a:buChar char="•"/>
            </a:pPr>
            <a:r>
              <a:rPr lang="en-US" sz="2913">
                <a:solidFill>
                  <a:srgbClr val="000000"/>
                </a:solidFill>
                <a:latin typeface="Arimo"/>
              </a:rPr>
              <a:t>Servei de bugaderia externa.</a:t>
            </a:r>
          </a:p>
          <a:p>
            <a:pPr marL="628933" lvl="1" indent="-314467" algn="just">
              <a:lnSpc>
                <a:spcPts val="4078"/>
              </a:lnSpc>
              <a:buFont typeface="Arial"/>
              <a:buChar char="•"/>
            </a:pPr>
            <a:r>
              <a:rPr lang="en-US" sz="2913">
                <a:solidFill>
                  <a:srgbClr val="000000"/>
                </a:solidFill>
                <a:latin typeface="Arimo"/>
              </a:rPr>
              <a:t>Neteja de xoc.</a:t>
            </a:r>
          </a:p>
          <a:p>
            <a:pPr marL="628933" lvl="1" indent="-314467" algn="just">
              <a:lnSpc>
                <a:spcPts val="4078"/>
              </a:lnSpc>
              <a:buFont typeface="Arial"/>
              <a:buChar char="•"/>
            </a:pPr>
            <a:r>
              <a:rPr lang="en-US" sz="2913">
                <a:solidFill>
                  <a:srgbClr val="000000"/>
                </a:solidFill>
                <a:latin typeface="Arimo"/>
              </a:rPr>
              <a:t>Serveis d’atenció professional especialitzada</a:t>
            </a:r>
          </a:p>
          <a:p>
            <a:pPr marL="628933" lvl="1" indent="-314467" algn="just">
              <a:lnSpc>
                <a:spcPts val="4078"/>
              </a:lnSpc>
              <a:buFont typeface="Arial"/>
              <a:buChar char="•"/>
            </a:pPr>
            <a:r>
              <a:rPr lang="en-US" sz="2913">
                <a:solidFill>
                  <a:srgbClr val="000000"/>
                </a:solidFill>
                <a:latin typeface="Arimo"/>
              </a:rPr>
              <a:t>Servei d'adaptacions i reformes.</a:t>
            </a:r>
          </a:p>
          <a:p>
            <a:pPr marL="628933" lvl="1" indent="-314467" algn="just">
              <a:lnSpc>
                <a:spcPts val="4078"/>
              </a:lnSpc>
              <a:buFont typeface="Arial"/>
              <a:buChar char="•"/>
            </a:pPr>
            <a:r>
              <a:rPr lang="en-US" sz="2913">
                <a:solidFill>
                  <a:srgbClr val="000000"/>
                </a:solidFill>
                <a:latin typeface="Arimo"/>
              </a:rPr>
              <a:t>Servei de parament de la llar.</a:t>
            </a:r>
          </a:p>
          <a:p>
            <a:pPr marL="628933" lvl="1" indent="-314467" algn="just">
              <a:lnSpc>
                <a:spcPts val="4078"/>
              </a:lnSpc>
              <a:buFont typeface="Arial"/>
              <a:buChar char="•"/>
            </a:pPr>
            <a:r>
              <a:rPr lang="en-US" sz="2913">
                <a:solidFill>
                  <a:srgbClr val="000000"/>
                </a:solidFill>
                <a:latin typeface="Arimo"/>
              </a:rPr>
              <a:t>Servei de transport adaptat.</a:t>
            </a:r>
          </a:p>
          <a:p>
            <a:pPr marL="628933" lvl="1" indent="-314467" algn="just">
              <a:lnSpc>
                <a:spcPts val="4078"/>
              </a:lnSpc>
              <a:buFont typeface="Arial"/>
              <a:buChar char="•"/>
            </a:pPr>
            <a:r>
              <a:rPr lang="en-US" sz="2913">
                <a:solidFill>
                  <a:srgbClr val="000000"/>
                </a:solidFill>
                <a:latin typeface="Arimo"/>
              </a:rPr>
              <a:t>Voluntariat.</a:t>
            </a:r>
          </a:p>
          <a:p>
            <a:pPr marL="628933" lvl="1" indent="-314467" algn="just">
              <a:lnSpc>
                <a:spcPts val="4078"/>
              </a:lnSpc>
              <a:buFont typeface="Arial"/>
              <a:buChar char="•"/>
            </a:pPr>
            <a:r>
              <a:rPr lang="en-US" sz="2913">
                <a:solidFill>
                  <a:srgbClr val="000000"/>
                </a:solidFill>
                <a:latin typeface="Arimo"/>
              </a:rPr>
              <a:t>Serveis tecnològics de suport i cura, com: teleassistència, servei geolocalitzador, videotatenció, etc.</a:t>
            </a:r>
          </a:p>
          <a:p>
            <a:pPr algn="just">
              <a:lnSpc>
                <a:spcPts val="4078"/>
              </a:lnSpc>
            </a:pPr>
            <a:endParaRPr lang="en-US" sz="2913">
              <a:solidFill>
                <a:srgbClr val="000000"/>
              </a:solidFill>
              <a:latin typeface="Arimo"/>
            </a:endParaRPr>
          </a:p>
          <a:p>
            <a:pPr algn="just">
              <a:lnSpc>
                <a:spcPts val="4078"/>
              </a:lnSpc>
            </a:pPr>
            <a:r>
              <a:rPr lang="en-US" sz="2913">
                <a:solidFill>
                  <a:srgbClr val="000000"/>
                </a:solidFill>
                <a:latin typeface="Arimo"/>
              </a:rPr>
              <a:t>Hi ha altres serveis dirigits a les persones que s’encarreguen de l’atenció com:</a:t>
            </a:r>
          </a:p>
          <a:p>
            <a:pPr marL="628933" lvl="1" indent="-314467" algn="just">
              <a:lnSpc>
                <a:spcPts val="4078"/>
              </a:lnSpc>
              <a:buFont typeface="Arial"/>
              <a:buChar char="•"/>
            </a:pPr>
            <a:r>
              <a:rPr lang="en-US" sz="2913">
                <a:solidFill>
                  <a:srgbClr val="000000"/>
                </a:solidFill>
                <a:latin typeface="Arimo"/>
              </a:rPr>
              <a:t>Serveis de formació i suport als/a les cuidadors/es no professionals</a:t>
            </a:r>
          </a:p>
          <a:p>
            <a:pPr marL="628933" lvl="1" indent="-314467" algn="just">
              <a:lnSpc>
                <a:spcPts val="4078"/>
              </a:lnSpc>
              <a:buFont typeface="Arial"/>
              <a:buChar char="•"/>
            </a:pPr>
            <a:r>
              <a:rPr lang="en-US" sz="2913">
                <a:solidFill>
                  <a:srgbClr val="000000"/>
                </a:solidFill>
                <a:latin typeface="Arimo"/>
              </a:rPr>
              <a:t>Formació contínua i suport als/a les cuidadors/es professional</a:t>
            </a:r>
          </a:p>
          <a:p>
            <a:pPr algn="just">
              <a:lnSpc>
                <a:spcPts val="3806"/>
              </a:lnSpc>
            </a:pPr>
            <a:endParaRPr lang="en-US" sz="2913">
              <a:solidFill>
                <a:srgbClr val="000000"/>
              </a:solidFill>
              <a:latin typeface="Arimo"/>
            </a:endParaRPr>
          </a:p>
        </p:txBody>
      </p:sp>
      <p:sp>
        <p:nvSpPr>
          <p:cNvPr id="15" name="TextBox 15"/>
          <p:cNvSpPr txBox="1"/>
          <p:nvPr/>
        </p:nvSpPr>
        <p:spPr>
          <a:xfrm rot="-1312408">
            <a:off x="7660295" y="3678650"/>
            <a:ext cx="10025246" cy="752582"/>
          </a:xfrm>
          <a:prstGeom prst="rect">
            <a:avLst/>
          </a:prstGeom>
        </p:spPr>
        <p:txBody>
          <a:bodyPr lIns="0" tIns="0" rIns="0" bIns="0" rtlCol="0" anchor="t">
            <a:spAutoFit/>
          </a:bodyPr>
          <a:lstStyle/>
          <a:p>
            <a:pPr>
              <a:lnSpc>
                <a:spcPts val="5629"/>
              </a:lnSpc>
            </a:pPr>
            <a:r>
              <a:rPr lang="en-US" sz="5629">
                <a:solidFill>
                  <a:srgbClr val="010A4F"/>
                </a:solidFill>
                <a:latin typeface="Abril Fatface"/>
              </a:rPr>
              <a:t>Serveis d'atenció domiciliària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10A4F"/>
        </a:solidFill>
        <a:effectLst/>
      </p:bgPr>
    </p:bg>
    <p:spTree>
      <p:nvGrpSpPr>
        <p:cNvPr id="1" name=""/>
        <p:cNvGrpSpPr/>
        <p:nvPr/>
      </p:nvGrpSpPr>
      <p:grpSpPr>
        <a:xfrm>
          <a:off x="0" y="0"/>
          <a:ext cx="0" cy="0"/>
          <a:chOff x="0" y="0"/>
          <a:chExt cx="0" cy="0"/>
        </a:xfrm>
      </p:grpSpPr>
      <p:grpSp>
        <p:nvGrpSpPr>
          <p:cNvPr id="2" name="Group 2"/>
          <p:cNvGrpSpPr/>
          <p:nvPr/>
        </p:nvGrpSpPr>
        <p:grpSpPr>
          <a:xfrm>
            <a:off x="-685800" y="-1295400"/>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E1EEFE">
                <a:alpha val="92941"/>
              </a:srgbClr>
            </a:solidFill>
          </p:spPr>
        </p:sp>
      </p:grpSp>
      <p:sp>
        <p:nvSpPr>
          <p:cNvPr id="4" name="Freeform 4"/>
          <p:cNvSpPr/>
          <p:nvPr/>
        </p:nvSpPr>
        <p:spPr>
          <a:xfrm>
            <a:off x="4930557" y="6211035"/>
            <a:ext cx="15805162" cy="3570601"/>
          </a:xfrm>
          <a:custGeom>
            <a:avLst/>
            <a:gdLst/>
            <a:ahLst/>
            <a:cxnLst/>
            <a:rect l="l" t="t" r="r" b="b"/>
            <a:pathLst>
              <a:path w="15805162" h="3570601">
                <a:moveTo>
                  <a:pt x="0" y="0"/>
                </a:moveTo>
                <a:lnTo>
                  <a:pt x="15805162" y="0"/>
                </a:lnTo>
                <a:lnTo>
                  <a:pt x="15805162" y="3570602"/>
                </a:lnTo>
                <a:lnTo>
                  <a:pt x="0" y="357060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TextBox 5"/>
          <p:cNvSpPr txBox="1"/>
          <p:nvPr/>
        </p:nvSpPr>
        <p:spPr>
          <a:xfrm>
            <a:off x="1205247" y="1511098"/>
            <a:ext cx="7450621" cy="6293760"/>
          </a:xfrm>
          <a:prstGeom prst="rect">
            <a:avLst/>
          </a:prstGeom>
        </p:spPr>
        <p:txBody>
          <a:bodyPr lIns="0" tIns="0" rIns="0" bIns="0" rtlCol="0" anchor="t">
            <a:spAutoFit/>
          </a:bodyPr>
          <a:lstStyle/>
          <a:p>
            <a:pPr>
              <a:lnSpc>
                <a:spcPts val="12285"/>
              </a:lnSpc>
            </a:pPr>
            <a:r>
              <a:rPr lang="en-US" sz="12285">
                <a:solidFill>
                  <a:srgbClr val="010A4F"/>
                </a:solidFill>
                <a:latin typeface="Abril Fatface Bold"/>
              </a:rPr>
              <a:t>6. Servei d'ajuda a domicili (SAD)</a:t>
            </a:r>
          </a:p>
        </p:txBody>
      </p:sp>
      <p:grpSp>
        <p:nvGrpSpPr>
          <p:cNvPr id="6" name="Group 6"/>
          <p:cNvGrpSpPr/>
          <p:nvPr/>
        </p:nvGrpSpPr>
        <p:grpSpPr>
          <a:xfrm rot="-482310">
            <a:off x="1873270" y="8030344"/>
            <a:ext cx="3295385" cy="1002470"/>
            <a:chOff x="0" y="0"/>
            <a:chExt cx="4393847" cy="1336627"/>
          </a:xfrm>
        </p:grpSpPr>
        <p:grpSp>
          <p:nvGrpSpPr>
            <p:cNvPr id="7" name="Group 7"/>
            <p:cNvGrpSpPr/>
            <p:nvPr/>
          </p:nvGrpSpPr>
          <p:grpSpPr>
            <a:xfrm>
              <a:off x="4048113" y="990893"/>
              <a:ext cx="345734" cy="345734"/>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89CE3"/>
              </a:solidFill>
            </p:spPr>
          </p:sp>
        </p:grpSp>
        <p:grpSp>
          <p:nvGrpSpPr>
            <p:cNvPr id="9" name="Group 9"/>
            <p:cNvGrpSpPr/>
            <p:nvPr/>
          </p:nvGrpSpPr>
          <p:grpSpPr>
            <a:xfrm>
              <a:off x="2235901" y="172867"/>
              <a:ext cx="345734" cy="345734"/>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10A4F"/>
              </a:solidFill>
            </p:spPr>
          </p:sp>
        </p:grpSp>
        <p:grpSp>
          <p:nvGrpSpPr>
            <p:cNvPr id="11" name="Group 11"/>
            <p:cNvGrpSpPr/>
            <p:nvPr/>
          </p:nvGrpSpPr>
          <p:grpSpPr>
            <a:xfrm>
              <a:off x="2327002" y="818026"/>
              <a:ext cx="345734" cy="345734"/>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ADFE8"/>
              </a:solidFill>
            </p:spPr>
          </p:sp>
        </p:grpSp>
        <p:grpSp>
          <p:nvGrpSpPr>
            <p:cNvPr id="13" name="Group 13"/>
            <p:cNvGrpSpPr/>
            <p:nvPr/>
          </p:nvGrpSpPr>
          <p:grpSpPr>
            <a:xfrm>
              <a:off x="1334093" y="518601"/>
              <a:ext cx="345734" cy="345734"/>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10A4F"/>
              </a:solidFill>
            </p:spPr>
          </p:sp>
        </p:grpSp>
        <p:grpSp>
          <p:nvGrpSpPr>
            <p:cNvPr id="15" name="Group 15"/>
            <p:cNvGrpSpPr/>
            <p:nvPr/>
          </p:nvGrpSpPr>
          <p:grpSpPr>
            <a:xfrm>
              <a:off x="0" y="0"/>
              <a:ext cx="345734" cy="345734"/>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89CE3"/>
              </a:solidFill>
            </p:spPr>
          </p:sp>
        </p:grpSp>
      </p:grpSp>
      <p:sp>
        <p:nvSpPr>
          <p:cNvPr id="17" name="TextBox 17"/>
          <p:cNvSpPr txBox="1"/>
          <p:nvPr/>
        </p:nvSpPr>
        <p:spPr>
          <a:xfrm>
            <a:off x="9449881" y="1095375"/>
            <a:ext cx="8513742" cy="4792091"/>
          </a:xfrm>
          <a:prstGeom prst="rect">
            <a:avLst/>
          </a:prstGeom>
        </p:spPr>
        <p:txBody>
          <a:bodyPr lIns="0" tIns="0" rIns="0" bIns="0" rtlCol="0" anchor="t">
            <a:spAutoFit/>
          </a:bodyPr>
          <a:lstStyle/>
          <a:p>
            <a:pPr marL="0" lvl="0" indent="0" algn="just">
              <a:lnSpc>
                <a:spcPts val="3789"/>
              </a:lnSpc>
            </a:pPr>
            <a:r>
              <a:rPr lang="en-US" sz="3789" spc="37">
                <a:solidFill>
                  <a:srgbClr val="FFFFFF"/>
                </a:solidFill>
                <a:latin typeface="Glacial Indifference"/>
              </a:rPr>
              <a:t>És un conjunt organitzat d'actuacions, dutes a terme per personal qualificat i acreditat, al domicili de les persones dependents, destinades a donar resposta a les necessitats de cura i atenció de les persones grans, discapacitades o en situació de dependència que, per motius de salut o manca d’autonomia, no poden fer les ABVD per elles mateixes.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89CE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747544"/>
            <a:chOff x="0" y="0"/>
            <a:chExt cx="2680843" cy="1444851"/>
          </a:xfrm>
        </p:grpSpPr>
        <p:sp>
          <p:nvSpPr>
            <p:cNvPr id="3" name="Freeform 3"/>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4" name="AutoShape 4"/>
          <p:cNvSpPr/>
          <p:nvPr/>
        </p:nvSpPr>
        <p:spPr>
          <a:xfrm flipV="1">
            <a:off x="16670109" y="1997495"/>
            <a:ext cx="0" cy="6292009"/>
          </a:xfrm>
          <a:prstGeom prst="line">
            <a:avLst/>
          </a:prstGeom>
          <a:ln w="38100" cap="flat">
            <a:solidFill>
              <a:srgbClr val="010A4F"/>
            </a:solidFill>
            <a:prstDash val="solid"/>
            <a:headEnd type="none" w="sm" len="sm"/>
            <a:tailEnd type="none" w="sm" len="sm"/>
          </a:ln>
        </p:spPr>
      </p:sp>
      <p:sp>
        <p:nvSpPr>
          <p:cNvPr id="5" name="TextBox 5"/>
          <p:cNvSpPr txBox="1"/>
          <p:nvPr/>
        </p:nvSpPr>
        <p:spPr>
          <a:xfrm>
            <a:off x="1316355" y="875064"/>
            <a:ext cx="10985225" cy="762901"/>
          </a:xfrm>
          <a:prstGeom prst="rect">
            <a:avLst/>
          </a:prstGeom>
        </p:spPr>
        <p:txBody>
          <a:bodyPr lIns="0" tIns="0" rIns="0" bIns="0" rtlCol="0" anchor="t">
            <a:spAutoFit/>
          </a:bodyPr>
          <a:lstStyle/>
          <a:p>
            <a:pPr algn="ctr">
              <a:lnSpc>
                <a:spcPts val="5261"/>
              </a:lnSpc>
            </a:pPr>
            <a:r>
              <a:rPr lang="en-US" sz="7015">
                <a:solidFill>
                  <a:srgbClr val="010A4F"/>
                </a:solidFill>
                <a:latin typeface="Abril Fatface"/>
              </a:rPr>
              <a:t>Llei de la dependència</a:t>
            </a:r>
          </a:p>
        </p:txBody>
      </p:sp>
      <p:sp>
        <p:nvSpPr>
          <p:cNvPr id="6" name="TextBox 6"/>
          <p:cNvSpPr txBox="1"/>
          <p:nvPr/>
        </p:nvSpPr>
        <p:spPr>
          <a:xfrm>
            <a:off x="1588341" y="1932258"/>
            <a:ext cx="14567280" cy="7899598"/>
          </a:xfrm>
          <a:prstGeom prst="rect">
            <a:avLst/>
          </a:prstGeom>
        </p:spPr>
        <p:txBody>
          <a:bodyPr lIns="0" tIns="0" rIns="0" bIns="0" rtlCol="0" anchor="t">
            <a:spAutoFit/>
          </a:bodyPr>
          <a:lstStyle/>
          <a:p>
            <a:pPr algn="ctr">
              <a:lnSpc>
                <a:spcPts val="2965"/>
              </a:lnSpc>
            </a:pPr>
            <a:r>
              <a:rPr lang="en-US" sz="2965" spc="29" dirty="0">
                <a:solidFill>
                  <a:srgbClr val="010A4F"/>
                </a:solidFill>
                <a:latin typeface="Glacial Indifference"/>
              </a:rPr>
              <a:t>La </a:t>
            </a:r>
            <a:r>
              <a:rPr lang="en-US" sz="2965" spc="29" dirty="0" err="1">
                <a:solidFill>
                  <a:srgbClr val="010A4F"/>
                </a:solidFill>
                <a:latin typeface="Glacial Indifference Bold"/>
              </a:rPr>
              <a:t>Llei</a:t>
            </a:r>
            <a:r>
              <a:rPr lang="en-US" sz="2965" spc="29" dirty="0">
                <a:solidFill>
                  <a:srgbClr val="010A4F"/>
                </a:solidFill>
                <a:latin typeface="Glacial Indifference Bold"/>
              </a:rPr>
              <a:t> 39/2006 de </a:t>
            </a:r>
            <a:r>
              <a:rPr lang="en-US" sz="2965" spc="29" dirty="0" err="1">
                <a:solidFill>
                  <a:srgbClr val="010A4F"/>
                </a:solidFill>
                <a:latin typeface="Glacial Indifference Bold"/>
              </a:rPr>
              <a:t>promoció</a:t>
            </a:r>
            <a:r>
              <a:rPr lang="en-US" sz="2965" spc="29" dirty="0">
                <a:solidFill>
                  <a:srgbClr val="010A4F"/>
                </a:solidFill>
                <a:latin typeface="Glacial Indifference Bold"/>
              </a:rPr>
              <a:t> de </a:t>
            </a:r>
            <a:r>
              <a:rPr lang="en-US" sz="2965" spc="29" dirty="0" err="1">
                <a:solidFill>
                  <a:srgbClr val="010A4F"/>
                </a:solidFill>
                <a:latin typeface="Glacial Indifference Bold"/>
              </a:rPr>
              <a:t>l’autonomia</a:t>
            </a:r>
            <a:r>
              <a:rPr lang="en-US" sz="2965" spc="29" dirty="0">
                <a:solidFill>
                  <a:srgbClr val="010A4F"/>
                </a:solidFill>
                <a:latin typeface="Glacial Indifference Bold"/>
              </a:rPr>
              <a:t> personal </a:t>
            </a:r>
            <a:r>
              <a:rPr lang="en-US" sz="2965" spc="29" dirty="0" err="1">
                <a:solidFill>
                  <a:srgbClr val="010A4F"/>
                </a:solidFill>
                <a:latin typeface="Glacial Indifference Bold"/>
              </a:rPr>
              <a:t>i</a:t>
            </a:r>
            <a:r>
              <a:rPr lang="en-US" sz="2965" spc="29" dirty="0">
                <a:solidFill>
                  <a:srgbClr val="010A4F"/>
                </a:solidFill>
                <a:latin typeface="Glacial Indifference Bold"/>
              </a:rPr>
              <a:t> </a:t>
            </a:r>
            <a:r>
              <a:rPr lang="en-US" sz="2965" spc="29" dirty="0" err="1">
                <a:solidFill>
                  <a:srgbClr val="010A4F"/>
                </a:solidFill>
                <a:latin typeface="Glacial Indifference Bold"/>
              </a:rPr>
              <a:t>atenció</a:t>
            </a:r>
            <a:r>
              <a:rPr lang="en-US" sz="2965" spc="29" dirty="0">
                <a:solidFill>
                  <a:srgbClr val="010A4F"/>
                </a:solidFill>
                <a:latin typeface="Glacial Indifference Bold"/>
              </a:rPr>
              <a:t> a les </a:t>
            </a:r>
            <a:r>
              <a:rPr lang="en-US" sz="2965" spc="29" dirty="0" err="1">
                <a:solidFill>
                  <a:srgbClr val="010A4F"/>
                </a:solidFill>
                <a:latin typeface="Glacial Indifference Bold"/>
              </a:rPr>
              <a:t>persones</a:t>
            </a:r>
            <a:r>
              <a:rPr lang="en-US" sz="2965" spc="29" dirty="0">
                <a:solidFill>
                  <a:srgbClr val="010A4F"/>
                </a:solidFill>
                <a:latin typeface="Glacial Indifference Bold"/>
              </a:rPr>
              <a:t> </a:t>
            </a:r>
            <a:r>
              <a:rPr lang="en-US" sz="2965" spc="29" dirty="0" err="1">
                <a:solidFill>
                  <a:srgbClr val="010A4F"/>
                </a:solidFill>
                <a:latin typeface="Glacial Indifference Bold"/>
              </a:rPr>
              <a:t>en</a:t>
            </a:r>
            <a:r>
              <a:rPr lang="en-US" sz="2965" spc="29" dirty="0">
                <a:solidFill>
                  <a:srgbClr val="010A4F"/>
                </a:solidFill>
                <a:latin typeface="Glacial Indifference Bold"/>
              </a:rPr>
              <a:t> </a:t>
            </a:r>
            <a:r>
              <a:rPr lang="en-US" sz="2965" spc="29" dirty="0" err="1">
                <a:solidFill>
                  <a:srgbClr val="010A4F"/>
                </a:solidFill>
                <a:latin typeface="Glacial Indifference Bold"/>
              </a:rPr>
              <a:t>situació</a:t>
            </a:r>
            <a:r>
              <a:rPr lang="en-US" sz="2965" spc="29" dirty="0">
                <a:solidFill>
                  <a:srgbClr val="010A4F"/>
                </a:solidFill>
                <a:latin typeface="Glacial Indifference Bold"/>
              </a:rPr>
              <a:t> de </a:t>
            </a:r>
            <a:r>
              <a:rPr lang="en-US" sz="2965" spc="29" dirty="0" err="1">
                <a:solidFill>
                  <a:srgbClr val="010A4F"/>
                </a:solidFill>
                <a:latin typeface="Glacial Indifference Bold"/>
              </a:rPr>
              <a:t>dependència</a:t>
            </a:r>
            <a:r>
              <a:rPr lang="en-US" sz="2965" spc="29" dirty="0">
                <a:solidFill>
                  <a:srgbClr val="010A4F"/>
                </a:solidFill>
                <a:latin typeface="Glacial Indifference Bold"/>
              </a:rPr>
              <a:t> (LAPAD)</a:t>
            </a:r>
            <a:r>
              <a:rPr lang="en-US" sz="2965" spc="29" dirty="0">
                <a:solidFill>
                  <a:srgbClr val="010A4F"/>
                </a:solidFill>
                <a:latin typeface="Glacial Indifference"/>
              </a:rPr>
              <a:t>, </a:t>
            </a:r>
            <a:r>
              <a:rPr lang="en-US" sz="2965" spc="29" dirty="0" err="1">
                <a:solidFill>
                  <a:srgbClr val="010A4F"/>
                </a:solidFill>
                <a:latin typeface="Glacial Indifference"/>
              </a:rPr>
              <a:t>reconeix</a:t>
            </a:r>
            <a:r>
              <a:rPr lang="en-US" sz="2965" spc="29" dirty="0">
                <a:solidFill>
                  <a:srgbClr val="010A4F"/>
                </a:solidFill>
                <a:latin typeface="Glacial Indifference"/>
              </a:rPr>
              <a:t> a la </a:t>
            </a:r>
            <a:r>
              <a:rPr lang="en-US" sz="2965" spc="29" dirty="0" err="1">
                <a:solidFill>
                  <a:srgbClr val="010A4F"/>
                </a:solidFill>
                <a:latin typeface="Glacial Indifference"/>
              </a:rPr>
              <a:t>ciutadania</a:t>
            </a:r>
            <a:r>
              <a:rPr lang="en-US" sz="2965" spc="29" dirty="0">
                <a:solidFill>
                  <a:srgbClr val="010A4F"/>
                </a:solidFill>
                <a:latin typeface="Glacial Indifference"/>
              </a:rPr>
              <a:t> el </a:t>
            </a:r>
            <a:r>
              <a:rPr lang="en-US" sz="2965" spc="29" dirty="0" err="1">
                <a:solidFill>
                  <a:srgbClr val="010A4F"/>
                </a:solidFill>
                <a:latin typeface="Glacial Indifference"/>
              </a:rPr>
              <a:t>dret</a:t>
            </a:r>
            <a:r>
              <a:rPr lang="en-US" sz="2965" spc="29" dirty="0">
                <a:solidFill>
                  <a:srgbClr val="010A4F"/>
                </a:solidFill>
                <a:latin typeface="Glacial Indifference"/>
              </a:rPr>
              <a:t> universal </a:t>
            </a:r>
            <a:r>
              <a:rPr lang="en-US" sz="2965" spc="29" dirty="0" err="1">
                <a:solidFill>
                  <a:srgbClr val="010A4F"/>
                </a:solidFill>
                <a:latin typeface="Glacial Indifference"/>
              </a:rPr>
              <a:t>i</a:t>
            </a:r>
            <a:r>
              <a:rPr lang="en-US" sz="2965" spc="29" dirty="0">
                <a:solidFill>
                  <a:srgbClr val="010A4F"/>
                </a:solidFill>
                <a:latin typeface="Glacial Indifference"/>
              </a:rPr>
              <a:t> </a:t>
            </a:r>
            <a:r>
              <a:rPr lang="en-US" sz="2965" spc="29" dirty="0" err="1">
                <a:solidFill>
                  <a:srgbClr val="010A4F"/>
                </a:solidFill>
                <a:latin typeface="Glacial Indifference"/>
              </a:rPr>
              <a:t>subjectiu</a:t>
            </a:r>
            <a:r>
              <a:rPr lang="en-US" sz="2965" spc="29" dirty="0">
                <a:solidFill>
                  <a:srgbClr val="010A4F"/>
                </a:solidFill>
                <a:latin typeface="Glacial Indifference"/>
              </a:rPr>
              <a:t> de la </a:t>
            </a:r>
            <a:r>
              <a:rPr lang="en-US" sz="2965" spc="29" dirty="0" err="1">
                <a:solidFill>
                  <a:srgbClr val="010A4F"/>
                </a:solidFill>
                <a:latin typeface="Glacial Indifference"/>
              </a:rPr>
              <a:t>seva</a:t>
            </a:r>
            <a:r>
              <a:rPr lang="en-US" sz="2965" spc="29" dirty="0">
                <a:solidFill>
                  <a:srgbClr val="010A4F"/>
                </a:solidFill>
                <a:latin typeface="Glacial Indifference"/>
              </a:rPr>
              <a:t> </a:t>
            </a:r>
            <a:r>
              <a:rPr lang="en-US" sz="2965" spc="29" dirty="0" err="1">
                <a:solidFill>
                  <a:srgbClr val="010A4F"/>
                </a:solidFill>
                <a:latin typeface="Glacial Indifference"/>
              </a:rPr>
              <a:t>situació</a:t>
            </a:r>
            <a:r>
              <a:rPr lang="en-US" sz="2965" spc="29" dirty="0">
                <a:solidFill>
                  <a:srgbClr val="010A4F"/>
                </a:solidFill>
                <a:latin typeface="Glacial Indifference"/>
              </a:rPr>
              <a:t> </a:t>
            </a:r>
            <a:r>
              <a:rPr lang="en-US" sz="2965" spc="29" dirty="0" err="1">
                <a:solidFill>
                  <a:srgbClr val="010A4F"/>
                </a:solidFill>
                <a:latin typeface="Glacial Indifference"/>
              </a:rPr>
              <a:t>funcional</a:t>
            </a:r>
            <a:r>
              <a:rPr lang="en-US" sz="2965" spc="29" dirty="0">
                <a:solidFill>
                  <a:srgbClr val="010A4F"/>
                </a:solidFill>
                <a:latin typeface="Glacial Indifference"/>
              </a:rPr>
              <a:t> </a:t>
            </a:r>
            <a:r>
              <a:rPr lang="en-US" sz="2965" spc="29" dirty="0" err="1">
                <a:solidFill>
                  <a:srgbClr val="010A4F"/>
                </a:solidFill>
                <a:latin typeface="Glacial Indifference"/>
              </a:rPr>
              <a:t>i</a:t>
            </a:r>
            <a:r>
              <a:rPr lang="en-US" sz="2965" spc="29" dirty="0">
                <a:solidFill>
                  <a:srgbClr val="010A4F"/>
                </a:solidFill>
                <a:latin typeface="Glacial Indifference"/>
              </a:rPr>
              <a:t> </a:t>
            </a:r>
            <a:r>
              <a:rPr lang="en-US" sz="2965" spc="29" dirty="0" err="1">
                <a:solidFill>
                  <a:srgbClr val="010A4F"/>
                </a:solidFill>
                <a:latin typeface="Glacial Indifference"/>
              </a:rPr>
              <a:t>cognitiva</a:t>
            </a:r>
            <a:r>
              <a:rPr lang="en-US" sz="2965" spc="29" dirty="0">
                <a:solidFill>
                  <a:srgbClr val="010A4F"/>
                </a:solidFill>
                <a:latin typeface="Glacial Indifference"/>
              </a:rPr>
              <a:t> </a:t>
            </a:r>
            <a:r>
              <a:rPr lang="en-US" sz="2965" spc="29" dirty="0" err="1">
                <a:solidFill>
                  <a:srgbClr val="010A4F"/>
                </a:solidFill>
                <a:latin typeface="Glacial Indifference"/>
              </a:rPr>
              <a:t>i</a:t>
            </a:r>
            <a:r>
              <a:rPr lang="en-US" sz="2965" spc="29" dirty="0">
                <a:solidFill>
                  <a:srgbClr val="010A4F"/>
                </a:solidFill>
                <a:latin typeface="Glacial Indifference"/>
              </a:rPr>
              <a:t> com a </a:t>
            </a:r>
            <a:r>
              <a:rPr lang="en-US" sz="2965" spc="29" dirty="0" err="1">
                <a:solidFill>
                  <a:srgbClr val="010A4F"/>
                </a:solidFill>
                <a:latin typeface="Glacial Indifference"/>
              </a:rPr>
              <a:t>conseqüència</a:t>
            </a:r>
            <a:r>
              <a:rPr lang="en-US" sz="2965" spc="29" dirty="0">
                <a:solidFill>
                  <a:srgbClr val="010A4F"/>
                </a:solidFill>
                <a:latin typeface="Glacial Indifference"/>
              </a:rPr>
              <a:t> el </a:t>
            </a:r>
            <a:r>
              <a:rPr lang="en-US" sz="2965" spc="29" dirty="0" err="1">
                <a:solidFill>
                  <a:srgbClr val="010A4F"/>
                </a:solidFill>
                <a:latin typeface="Glacial Indifference"/>
              </a:rPr>
              <a:t>dret</a:t>
            </a:r>
            <a:r>
              <a:rPr lang="en-US" sz="2965" spc="29" dirty="0">
                <a:solidFill>
                  <a:srgbClr val="010A4F"/>
                </a:solidFill>
                <a:latin typeface="Glacial Indifference"/>
              </a:rPr>
              <a:t> a </a:t>
            </a:r>
            <a:r>
              <a:rPr lang="en-US" sz="2965" spc="29" dirty="0" err="1">
                <a:solidFill>
                  <a:srgbClr val="010A4F"/>
                </a:solidFill>
                <a:latin typeface="Glacial Indifference"/>
              </a:rPr>
              <a:t>rebre</a:t>
            </a:r>
            <a:r>
              <a:rPr lang="en-US" sz="2965" spc="29" dirty="0">
                <a:solidFill>
                  <a:srgbClr val="010A4F"/>
                </a:solidFill>
                <a:latin typeface="Glacial Indifference"/>
              </a:rPr>
              <a:t> </a:t>
            </a:r>
            <a:r>
              <a:rPr lang="en-US" sz="2965" spc="29" dirty="0" err="1">
                <a:solidFill>
                  <a:srgbClr val="010A4F"/>
                </a:solidFill>
                <a:latin typeface="Glacial Indifference"/>
              </a:rPr>
              <a:t>una</a:t>
            </a:r>
            <a:r>
              <a:rPr lang="en-US" sz="2965" spc="29" dirty="0">
                <a:solidFill>
                  <a:srgbClr val="010A4F"/>
                </a:solidFill>
                <a:latin typeface="Glacial Indifference"/>
              </a:rPr>
              <a:t> </a:t>
            </a:r>
            <a:r>
              <a:rPr lang="en-US" sz="2965" spc="29" dirty="0" err="1">
                <a:solidFill>
                  <a:srgbClr val="010A4F"/>
                </a:solidFill>
                <a:latin typeface="Glacial Indifference"/>
              </a:rPr>
              <a:t>prestació</a:t>
            </a:r>
            <a:r>
              <a:rPr lang="en-US" sz="2965" spc="29" dirty="0">
                <a:solidFill>
                  <a:srgbClr val="010A4F"/>
                </a:solidFill>
                <a:latin typeface="Glacial Indifference"/>
              </a:rPr>
              <a:t> </a:t>
            </a:r>
            <a:r>
              <a:rPr lang="en-US" sz="2965" spc="29" dirty="0" err="1">
                <a:solidFill>
                  <a:srgbClr val="010A4F"/>
                </a:solidFill>
                <a:latin typeface="Glacial Indifference"/>
              </a:rPr>
              <a:t>i</a:t>
            </a:r>
            <a:r>
              <a:rPr lang="en-US" sz="2965" spc="29" dirty="0">
                <a:solidFill>
                  <a:srgbClr val="010A4F"/>
                </a:solidFill>
                <a:latin typeface="Glacial Indifference"/>
              </a:rPr>
              <a:t> </a:t>
            </a:r>
            <a:r>
              <a:rPr lang="en-US" sz="2965" spc="29" dirty="0" err="1">
                <a:solidFill>
                  <a:srgbClr val="010A4F"/>
                </a:solidFill>
                <a:latin typeface="Glacial Indifference"/>
              </a:rPr>
              <a:t>servei</a:t>
            </a:r>
            <a:r>
              <a:rPr lang="en-US" sz="2965" spc="29" dirty="0">
                <a:solidFill>
                  <a:srgbClr val="010A4F"/>
                </a:solidFill>
                <a:latin typeface="Glacial Indifference"/>
              </a:rPr>
              <a:t> </a:t>
            </a:r>
            <a:r>
              <a:rPr lang="en-US" sz="2965" spc="29" dirty="0" err="1">
                <a:solidFill>
                  <a:srgbClr val="010A4F"/>
                </a:solidFill>
                <a:latin typeface="Glacial Indifference"/>
              </a:rPr>
              <a:t>destinat</a:t>
            </a:r>
            <a:r>
              <a:rPr lang="en-US" sz="2965" spc="29" dirty="0">
                <a:solidFill>
                  <a:srgbClr val="010A4F"/>
                </a:solidFill>
                <a:latin typeface="Glacial Indifference"/>
              </a:rPr>
              <a:t> a </a:t>
            </a:r>
            <a:r>
              <a:rPr lang="en-US" sz="2965" spc="29" dirty="0" err="1">
                <a:solidFill>
                  <a:srgbClr val="010A4F"/>
                </a:solidFill>
                <a:latin typeface="Glacial Indifference"/>
              </a:rPr>
              <a:t>millorar</a:t>
            </a:r>
            <a:r>
              <a:rPr lang="en-US" sz="2965" spc="29" dirty="0">
                <a:solidFill>
                  <a:srgbClr val="010A4F"/>
                </a:solidFill>
                <a:latin typeface="Glacial Indifference"/>
              </a:rPr>
              <a:t> la </a:t>
            </a:r>
            <a:r>
              <a:rPr lang="en-US" sz="2965" spc="29" dirty="0" err="1">
                <a:solidFill>
                  <a:srgbClr val="010A4F"/>
                </a:solidFill>
                <a:latin typeface="Glacial Indifference"/>
              </a:rPr>
              <a:t>seva</a:t>
            </a:r>
            <a:r>
              <a:rPr lang="en-US" sz="2965" spc="29" dirty="0">
                <a:solidFill>
                  <a:srgbClr val="010A4F"/>
                </a:solidFill>
                <a:latin typeface="Glacial Indifference"/>
              </a:rPr>
              <a:t> </a:t>
            </a:r>
            <a:r>
              <a:rPr lang="en-US" sz="2965" spc="29" dirty="0" err="1">
                <a:solidFill>
                  <a:srgbClr val="010A4F"/>
                </a:solidFill>
                <a:latin typeface="Glacial Indifference"/>
              </a:rPr>
              <a:t>qualitat</a:t>
            </a:r>
            <a:r>
              <a:rPr lang="en-US" sz="2965" spc="29" dirty="0">
                <a:solidFill>
                  <a:srgbClr val="010A4F"/>
                </a:solidFill>
                <a:latin typeface="Glacial Indifference"/>
              </a:rPr>
              <a:t> de </a:t>
            </a:r>
            <a:r>
              <a:rPr lang="en-US" sz="2965" spc="29" dirty="0" err="1">
                <a:solidFill>
                  <a:srgbClr val="010A4F"/>
                </a:solidFill>
                <a:latin typeface="Glacial Indifference"/>
              </a:rPr>
              <a:t>vida</a:t>
            </a:r>
            <a:r>
              <a:rPr lang="en-US" sz="2965" spc="29" dirty="0">
                <a:solidFill>
                  <a:srgbClr val="010A4F"/>
                </a:solidFill>
                <a:latin typeface="Glacial Indifference"/>
              </a:rPr>
              <a:t>.</a:t>
            </a:r>
          </a:p>
          <a:p>
            <a:pPr algn="ctr">
              <a:lnSpc>
                <a:spcPts val="2965"/>
              </a:lnSpc>
            </a:pPr>
            <a:r>
              <a:rPr lang="en-US" sz="2965" spc="29" dirty="0" err="1">
                <a:solidFill>
                  <a:srgbClr val="010A4F"/>
                </a:solidFill>
                <a:latin typeface="Glacial Indifference"/>
              </a:rPr>
              <a:t>Es</a:t>
            </a:r>
            <a:r>
              <a:rPr lang="en-US" sz="2965" spc="29" dirty="0">
                <a:solidFill>
                  <a:srgbClr val="010A4F"/>
                </a:solidFill>
                <a:latin typeface="Glacial Indifference"/>
              </a:rPr>
              <a:t> </a:t>
            </a:r>
            <a:r>
              <a:rPr lang="en-US" sz="2965" spc="29" dirty="0" err="1">
                <a:solidFill>
                  <a:srgbClr val="010A4F"/>
                </a:solidFill>
                <a:latin typeface="Glacial Indifference"/>
              </a:rPr>
              <a:t>poden</a:t>
            </a:r>
            <a:r>
              <a:rPr lang="en-US" sz="2965" spc="29" dirty="0">
                <a:solidFill>
                  <a:srgbClr val="010A4F"/>
                </a:solidFill>
                <a:latin typeface="Glacial Indifference"/>
              </a:rPr>
              <a:t> </a:t>
            </a:r>
            <a:r>
              <a:rPr lang="en-US" sz="2965" spc="29" dirty="0" err="1">
                <a:solidFill>
                  <a:srgbClr val="010A4F"/>
                </a:solidFill>
                <a:latin typeface="Glacial Indifference"/>
              </a:rPr>
              <a:t>acollir</a:t>
            </a:r>
            <a:r>
              <a:rPr lang="en-US" sz="2965" spc="29" dirty="0">
                <a:solidFill>
                  <a:srgbClr val="010A4F"/>
                </a:solidFill>
                <a:latin typeface="Glacial Indifference"/>
              </a:rPr>
              <a:t> totes les </a:t>
            </a:r>
            <a:r>
              <a:rPr lang="en-US" sz="2965" spc="29" dirty="0" err="1">
                <a:solidFill>
                  <a:srgbClr val="010A4F"/>
                </a:solidFill>
                <a:latin typeface="Glacial Indifference"/>
              </a:rPr>
              <a:t>persones</a:t>
            </a:r>
            <a:r>
              <a:rPr lang="en-US" sz="2965" spc="29" dirty="0">
                <a:solidFill>
                  <a:srgbClr val="010A4F"/>
                </a:solidFill>
                <a:latin typeface="Glacial Indifference"/>
              </a:rPr>
              <a:t> que per </a:t>
            </a:r>
            <a:r>
              <a:rPr lang="en-US" sz="2965" spc="29" dirty="0" err="1">
                <a:solidFill>
                  <a:srgbClr val="010A4F"/>
                </a:solidFill>
                <a:latin typeface="Glacial Indifference"/>
              </a:rPr>
              <a:t>si</a:t>
            </a:r>
            <a:r>
              <a:rPr lang="en-US" sz="2965" spc="29" dirty="0">
                <a:solidFill>
                  <a:srgbClr val="010A4F"/>
                </a:solidFill>
                <a:latin typeface="Glacial Indifference"/>
              </a:rPr>
              <a:t> soles no </a:t>
            </a:r>
            <a:r>
              <a:rPr lang="en-US" sz="2965" spc="29" dirty="0" err="1">
                <a:solidFill>
                  <a:srgbClr val="010A4F"/>
                </a:solidFill>
                <a:latin typeface="Glacial Indifference"/>
              </a:rPr>
              <a:t>poden</a:t>
            </a:r>
            <a:r>
              <a:rPr lang="en-US" sz="2965" spc="29" dirty="0">
                <a:solidFill>
                  <a:srgbClr val="010A4F"/>
                </a:solidFill>
                <a:latin typeface="Glacial Indifference"/>
              </a:rPr>
              <a:t> </a:t>
            </a:r>
            <a:r>
              <a:rPr lang="en-US" sz="2965" spc="29" dirty="0" err="1">
                <a:solidFill>
                  <a:srgbClr val="010A4F"/>
                </a:solidFill>
                <a:latin typeface="Glacial Indifference"/>
              </a:rPr>
              <a:t>fer</a:t>
            </a:r>
            <a:r>
              <a:rPr lang="en-US" sz="2965" spc="29" dirty="0">
                <a:solidFill>
                  <a:srgbClr val="010A4F"/>
                </a:solidFill>
                <a:latin typeface="Glacial Indifference"/>
              </a:rPr>
              <a:t> les ABVD. </a:t>
            </a:r>
          </a:p>
          <a:p>
            <a:pPr algn="ctr">
              <a:lnSpc>
                <a:spcPts val="2965"/>
              </a:lnSpc>
            </a:pPr>
            <a:r>
              <a:rPr lang="en-US" sz="2965" spc="29" dirty="0">
                <a:solidFill>
                  <a:srgbClr val="010A4F"/>
                </a:solidFill>
                <a:latin typeface="Glacial Indifference"/>
              </a:rPr>
              <a:t>La </a:t>
            </a:r>
            <a:r>
              <a:rPr lang="en-US" sz="2965" spc="29" dirty="0" err="1">
                <a:solidFill>
                  <a:srgbClr val="010A4F"/>
                </a:solidFill>
                <a:latin typeface="Glacial Indifference"/>
              </a:rPr>
              <a:t>llei</a:t>
            </a:r>
            <a:r>
              <a:rPr lang="en-US" sz="2965" spc="29" dirty="0">
                <a:solidFill>
                  <a:srgbClr val="010A4F"/>
                </a:solidFill>
                <a:latin typeface="Glacial Indifference"/>
              </a:rPr>
              <a:t> </a:t>
            </a:r>
            <a:r>
              <a:rPr lang="en-US" sz="2965" spc="29" dirty="0" err="1">
                <a:solidFill>
                  <a:srgbClr val="010A4F"/>
                </a:solidFill>
                <a:latin typeface="Glacial Indifference"/>
              </a:rPr>
              <a:t>reconeix</a:t>
            </a:r>
            <a:r>
              <a:rPr lang="en-US" sz="2965" spc="29" dirty="0">
                <a:solidFill>
                  <a:srgbClr val="010A4F"/>
                </a:solidFill>
                <a:latin typeface="Glacial Indifference"/>
              </a:rPr>
              <a:t> fins a </a:t>
            </a:r>
            <a:r>
              <a:rPr lang="en-US" sz="2965" spc="29" dirty="0" err="1">
                <a:solidFill>
                  <a:srgbClr val="010A4F"/>
                </a:solidFill>
                <a:latin typeface="Glacial Indifference"/>
              </a:rPr>
              <a:t>tres</a:t>
            </a:r>
            <a:r>
              <a:rPr lang="en-US" sz="2965" spc="29" dirty="0">
                <a:solidFill>
                  <a:srgbClr val="010A4F"/>
                </a:solidFill>
                <a:latin typeface="Glacial Indifference"/>
              </a:rPr>
              <a:t> </a:t>
            </a:r>
            <a:r>
              <a:rPr lang="en-US" sz="2965" spc="29" dirty="0" err="1">
                <a:solidFill>
                  <a:srgbClr val="010A4F"/>
                </a:solidFill>
                <a:latin typeface="Glacial Indifference"/>
              </a:rPr>
              <a:t>graus</a:t>
            </a:r>
            <a:r>
              <a:rPr lang="en-US" sz="2965" spc="29" dirty="0">
                <a:solidFill>
                  <a:srgbClr val="010A4F"/>
                </a:solidFill>
                <a:latin typeface="Glacial Indifference"/>
              </a:rPr>
              <a:t> o </a:t>
            </a:r>
            <a:r>
              <a:rPr lang="en-US" sz="2965" spc="29" dirty="0" err="1">
                <a:solidFill>
                  <a:srgbClr val="010A4F"/>
                </a:solidFill>
                <a:latin typeface="Glacial Indifference"/>
              </a:rPr>
              <a:t>nivells</a:t>
            </a:r>
            <a:r>
              <a:rPr lang="en-US" sz="2965" spc="29" dirty="0">
                <a:solidFill>
                  <a:srgbClr val="010A4F"/>
                </a:solidFill>
                <a:latin typeface="Glacial Indifference"/>
              </a:rPr>
              <a:t> de </a:t>
            </a:r>
            <a:r>
              <a:rPr lang="en-US" sz="2965" spc="29" dirty="0" err="1">
                <a:solidFill>
                  <a:srgbClr val="010A4F"/>
                </a:solidFill>
                <a:latin typeface="Glacial Indifference"/>
              </a:rPr>
              <a:t>dependència</a:t>
            </a:r>
            <a:r>
              <a:rPr lang="en-US" sz="2965" spc="29" dirty="0">
                <a:solidFill>
                  <a:srgbClr val="010A4F"/>
                </a:solidFill>
                <a:latin typeface="Glacial Indifference"/>
              </a:rPr>
              <a:t>:</a:t>
            </a:r>
          </a:p>
          <a:p>
            <a:pPr algn="ctr">
              <a:lnSpc>
                <a:spcPts val="2965"/>
              </a:lnSpc>
            </a:pPr>
            <a:endParaRPr lang="en-US" sz="2965" spc="29" dirty="0">
              <a:solidFill>
                <a:srgbClr val="010A4F"/>
              </a:solidFill>
              <a:latin typeface="Glacial Indifference"/>
            </a:endParaRPr>
          </a:p>
          <a:p>
            <a:pPr marL="640172" lvl="1" indent="-320086">
              <a:lnSpc>
                <a:spcPts val="4151"/>
              </a:lnSpc>
              <a:buFont typeface="Arial"/>
              <a:buChar char="•"/>
            </a:pPr>
            <a:r>
              <a:rPr lang="en-US" sz="2965" spc="29" dirty="0" err="1">
                <a:solidFill>
                  <a:srgbClr val="010A4F"/>
                </a:solidFill>
                <a:latin typeface="Glacial Indifference Bold"/>
              </a:rPr>
              <a:t>Grau</a:t>
            </a:r>
            <a:r>
              <a:rPr lang="en-US" sz="2965" spc="29" dirty="0">
                <a:solidFill>
                  <a:srgbClr val="010A4F"/>
                </a:solidFill>
                <a:latin typeface="Glacial Indifference Bold"/>
              </a:rPr>
              <a:t> I -</a:t>
            </a:r>
            <a:r>
              <a:rPr lang="en-US" sz="2965" spc="29" dirty="0">
                <a:solidFill>
                  <a:srgbClr val="010A4F"/>
                </a:solidFill>
                <a:latin typeface="Glacial Indifference"/>
              </a:rPr>
              <a:t> </a:t>
            </a:r>
            <a:r>
              <a:rPr lang="en-US" sz="2965" spc="29" dirty="0" err="1">
                <a:solidFill>
                  <a:srgbClr val="010A4F"/>
                </a:solidFill>
                <a:latin typeface="Glacial Indifference"/>
              </a:rPr>
              <a:t>Dependència</a:t>
            </a:r>
            <a:r>
              <a:rPr lang="en-US" sz="2965" spc="29" dirty="0">
                <a:solidFill>
                  <a:srgbClr val="010A4F"/>
                </a:solidFill>
                <a:latin typeface="Glacial Indifference"/>
              </a:rPr>
              <a:t> </a:t>
            </a:r>
            <a:r>
              <a:rPr lang="en-US" sz="2965" spc="29" dirty="0" err="1">
                <a:solidFill>
                  <a:srgbClr val="010A4F"/>
                </a:solidFill>
                <a:latin typeface="Glacial Indifference"/>
              </a:rPr>
              <a:t>moderada</a:t>
            </a:r>
            <a:r>
              <a:rPr lang="en-US" sz="2965" spc="29" dirty="0">
                <a:solidFill>
                  <a:srgbClr val="010A4F"/>
                </a:solidFill>
                <a:latin typeface="Glacial Indifference"/>
              </a:rPr>
              <a:t>: la persona </a:t>
            </a:r>
            <a:r>
              <a:rPr lang="en-US" sz="2965" spc="29" dirty="0" err="1">
                <a:solidFill>
                  <a:srgbClr val="010A4F"/>
                </a:solidFill>
                <a:latin typeface="Glacial Indifference"/>
              </a:rPr>
              <a:t>necessita</a:t>
            </a:r>
            <a:r>
              <a:rPr lang="en-US" sz="2965" spc="29" dirty="0">
                <a:solidFill>
                  <a:srgbClr val="010A4F"/>
                </a:solidFill>
                <a:latin typeface="Glacial Indifference"/>
              </a:rPr>
              <a:t> </a:t>
            </a:r>
            <a:r>
              <a:rPr lang="en-US" sz="2965" spc="29" dirty="0" err="1">
                <a:solidFill>
                  <a:srgbClr val="010A4F"/>
                </a:solidFill>
                <a:latin typeface="Glacial Indifference"/>
              </a:rPr>
              <a:t>ajuda</a:t>
            </a:r>
            <a:r>
              <a:rPr lang="en-US" sz="2965" spc="29" dirty="0">
                <a:solidFill>
                  <a:srgbClr val="010A4F"/>
                </a:solidFill>
                <a:latin typeface="Glacial Indifference"/>
              </a:rPr>
              <a:t> de </a:t>
            </a:r>
            <a:r>
              <a:rPr lang="en-US" sz="2965" spc="29" dirty="0" err="1">
                <a:solidFill>
                  <a:srgbClr val="010A4F"/>
                </a:solidFill>
                <a:latin typeface="Glacial Indifference"/>
              </a:rPr>
              <a:t>manera</a:t>
            </a:r>
            <a:r>
              <a:rPr lang="en-US" sz="2965" spc="29" dirty="0">
                <a:solidFill>
                  <a:srgbClr val="010A4F"/>
                </a:solidFill>
                <a:latin typeface="Glacial Indifference"/>
              </a:rPr>
              <a:t> </a:t>
            </a:r>
            <a:r>
              <a:rPr lang="en-US" sz="2965" spc="29" dirty="0" err="1">
                <a:solidFill>
                  <a:srgbClr val="010A4F"/>
                </a:solidFill>
                <a:latin typeface="Glacial Indifference"/>
              </a:rPr>
              <a:t>intermitent</a:t>
            </a:r>
            <a:r>
              <a:rPr lang="en-US" sz="2965" spc="29" dirty="0">
                <a:solidFill>
                  <a:srgbClr val="010A4F"/>
                </a:solidFill>
                <a:latin typeface="Glacial Indifference"/>
              </a:rPr>
              <a:t> o </a:t>
            </a:r>
            <a:r>
              <a:rPr lang="en-US" sz="2965" spc="29" dirty="0" err="1">
                <a:solidFill>
                  <a:srgbClr val="010A4F"/>
                </a:solidFill>
                <a:latin typeface="Glacial Indifference"/>
              </a:rPr>
              <a:t>almenys</a:t>
            </a:r>
            <a:r>
              <a:rPr lang="en-US" sz="2965" spc="29" dirty="0">
                <a:solidFill>
                  <a:srgbClr val="010A4F"/>
                </a:solidFill>
                <a:latin typeface="Glacial Indifference"/>
              </a:rPr>
              <a:t> </a:t>
            </a:r>
            <a:r>
              <a:rPr lang="en-US" sz="2965" spc="29" dirty="0" err="1">
                <a:solidFill>
                  <a:srgbClr val="010A4F"/>
                </a:solidFill>
                <a:latin typeface="Glacial Indifference"/>
              </a:rPr>
              <a:t>una</a:t>
            </a:r>
            <a:r>
              <a:rPr lang="en-US" sz="2965" spc="29" dirty="0">
                <a:solidFill>
                  <a:srgbClr val="010A4F"/>
                </a:solidFill>
                <a:latin typeface="Glacial Indifference"/>
              </a:rPr>
              <a:t> </a:t>
            </a:r>
            <a:r>
              <a:rPr lang="en-US" sz="2965" spc="29" dirty="0" err="1">
                <a:solidFill>
                  <a:srgbClr val="010A4F"/>
                </a:solidFill>
                <a:latin typeface="Glacial Indifference"/>
              </a:rPr>
              <a:t>vegada</a:t>
            </a:r>
            <a:r>
              <a:rPr lang="en-US" sz="2965" spc="29" dirty="0">
                <a:solidFill>
                  <a:srgbClr val="010A4F"/>
                </a:solidFill>
                <a:latin typeface="Glacial Indifference"/>
              </a:rPr>
              <a:t> al dia.</a:t>
            </a:r>
          </a:p>
          <a:p>
            <a:pPr marL="640172" lvl="1" indent="-320086">
              <a:lnSpc>
                <a:spcPts val="4151"/>
              </a:lnSpc>
              <a:buFont typeface="Arial"/>
              <a:buChar char="•"/>
            </a:pPr>
            <a:r>
              <a:rPr lang="en-US" sz="2965" spc="29" dirty="0" err="1">
                <a:solidFill>
                  <a:srgbClr val="010A4F"/>
                </a:solidFill>
                <a:latin typeface="Glacial Indifference Bold"/>
              </a:rPr>
              <a:t>Grau</a:t>
            </a:r>
            <a:r>
              <a:rPr lang="en-US" sz="2965" spc="29" dirty="0">
                <a:solidFill>
                  <a:srgbClr val="010A4F"/>
                </a:solidFill>
                <a:latin typeface="Glacial Indifference Bold"/>
              </a:rPr>
              <a:t> II -</a:t>
            </a:r>
            <a:r>
              <a:rPr lang="en-US" sz="2965" spc="29" dirty="0">
                <a:solidFill>
                  <a:srgbClr val="010A4F"/>
                </a:solidFill>
                <a:latin typeface="Glacial Indifference"/>
              </a:rPr>
              <a:t> </a:t>
            </a:r>
            <a:r>
              <a:rPr lang="en-US" sz="2965" spc="29" dirty="0" err="1">
                <a:solidFill>
                  <a:srgbClr val="010A4F"/>
                </a:solidFill>
                <a:latin typeface="Glacial Indifference"/>
              </a:rPr>
              <a:t>Dependència</a:t>
            </a:r>
            <a:r>
              <a:rPr lang="en-US" sz="2965" spc="29" dirty="0">
                <a:solidFill>
                  <a:srgbClr val="010A4F"/>
                </a:solidFill>
                <a:latin typeface="Glacial Indifference"/>
              </a:rPr>
              <a:t> </a:t>
            </a:r>
            <a:r>
              <a:rPr lang="en-US" sz="2965" spc="29" dirty="0" err="1">
                <a:solidFill>
                  <a:srgbClr val="010A4F"/>
                </a:solidFill>
                <a:latin typeface="Glacial Indifference"/>
              </a:rPr>
              <a:t>greu</a:t>
            </a:r>
            <a:r>
              <a:rPr lang="en-US" sz="2965" spc="29" dirty="0">
                <a:solidFill>
                  <a:srgbClr val="010A4F"/>
                </a:solidFill>
                <a:latin typeface="Glacial Indifference"/>
              </a:rPr>
              <a:t>: la persona </a:t>
            </a:r>
            <a:r>
              <a:rPr lang="en-US" sz="2965" spc="29" dirty="0" err="1">
                <a:solidFill>
                  <a:srgbClr val="010A4F"/>
                </a:solidFill>
                <a:latin typeface="Glacial Indifference"/>
              </a:rPr>
              <a:t>necessita</a:t>
            </a:r>
            <a:r>
              <a:rPr lang="en-US" sz="2965" spc="29" dirty="0">
                <a:solidFill>
                  <a:srgbClr val="010A4F"/>
                </a:solidFill>
                <a:latin typeface="Glacial Indifference"/>
              </a:rPr>
              <a:t> </a:t>
            </a:r>
            <a:r>
              <a:rPr lang="en-US" sz="2965" spc="29" dirty="0" err="1">
                <a:solidFill>
                  <a:srgbClr val="010A4F"/>
                </a:solidFill>
                <a:latin typeface="Glacial Indifference"/>
              </a:rPr>
              <a:t>ajuda</a:t>
            </a:r>
            <a:r>
              <a:rPr lang="en-US" sz="2965" spc="29" dirty="0">
                <a:solidFill>
                  <a:srgbClr val="010A4F"/>
                </a:solidFill>
                <a:latin typeface="Glacial Indifference"/>
              </a:rPr>
              <a:t> dos o </a:t>
            </a:r>
            <a:r>
              <a:rPr lang="en-US" sz="2965" spc="29" dirty="0" err="1">
                <a:solidFill>
                  <a:srgbClr val="010A4F"/>
                </a:solidFill>
                <a:latin typeface="Glacial Indifference"/>
              </a:rPr>
              <a:t>tres</a:t>
            </a:r>
            <a:r>
              <a:rPr lang="en-US" sz="2965" spc="29" dirty="0">
                <a:solidFill>
                  <a:srgbClr val="010A4F"/>
                </a:solidFill>
                <a:latin typeface="Glacial Indifference"/>
              </a:rPr>
              <a:t> cops al </a:t>
            </a:r>
            <a:r>
              <a:rPr lang="en-US" sz="2965" spc="29" dirty="0" err="1">
                <a:solidFill>
                  <a:srgbClr val="010A4F"/>
                </a:solidFill>
                <a:latin typeface="Glacial Indifference"/>
              </a:rPr>
              <a:t>dia</a:t>
            </a:r>
            <a:r>
              <a:rPr lang="en-US" sz="2965" spc="29" dirty="0">
                <a:solidFill>
                  <a:srgbClr val="010A4F"/>
                </a:solidFill>
                <a:latin typeface="Glacial Indifference"/>
              </a:rPr>
              <a:t> </a:t>
            </a:r>
            <a:r>
              <a:rPr lang="en-US" sz="2965" spc="29" dirty="0" err="1">
                <a:solidFill>
                  <a:srgbClr val="010A4F"/>
                </a:solidFill>
                <a:latin typeface="Glacial Indifference"/>
              </a:rPr>
              <a:t>però</a:t>
            </a:r>
            <a:r>
              <a:rPr lang="en-US" sz="2965" spc="29" dirty="0">
                <a:solidFill>
                  <a:srgbClr val="010A4F"/>
                </a:solidFill>
                <a:latin typeface="Glacial Indifference"/>
              </a:rPr>
              <a:t> no li </a:t>
            </a:r>
            <a:r>
              <a:rPr lang="en-US" sz="2965" spc="29" dirty="0" err="1">
                <a:solidFill>
                  <a:srgbClr val="010A4F"/>
                </a:solidFill>
                <a:latin typeface="Glacial Indifference"/>
              </a:rPr>
              <a:t>cal</a:t>
            </a:r>
            <a:r>
              <a:rPr lang="en-US" sz="2965" spc="29" dirty="0">
                <a:solidFill>
                  <a:srgbClr val="010A4F"/>
                </a:solidFill>
                <a:latin typeface="Glacial Indifference"/>
              </a:rPr>
              <a:t> </a:t>
            </a:r>
            <a:r>
              <a:rPr lang="en-US" sz="2965" spc="29" dirty="0" err="1">
                <a:solidFill>
                  <a:srgbClr val="010A4F"/>
                </a:solidFill>
                <a:latin typeface="Glacial Indifference"/>
              </a:rPr>
              <a:t>una</a:t>
            </a:r>
            <a:r>
              <a:rPr lang="en-US" sz="2965" spc="29" dirty="0">
                <a:solidFill>
                  <a:srgbClr val="010A4F"/>
                </a:solidFill>
                <a:latin typeface="Glacial Indifference"/>
              </a:rPr>
              <a:t> persona </a:t>
            </a:r>
            <a:r>
              <a:rPr lang="en-US" sz="2965" spc="29" dirty="0" err="1">
                <a:solidFill>
                  <a:srgbClr val="010A4F"/>
                </a:solidFill>
                <a:latin typeface="Glacial Indifference"/>
              </a:rPr>
              <a:t>cuidadora</a:t>
            </a:r>
            <a:r>
              <a:rPr lang="en-US" sz="2965" spc="29" dirty="0">
                <a:solidFill>
                  <a:srgbClr val="010A4F"/>
                </a:solidFill>
                <a:latin typeface="Glacial Indifference"/>
              </a:rPr>
              <a:t> de </a:t>
            </a:r>
            <a:r>
              <a:rPr lang="en-US" sz="2965" spc="29" dirty="0" err="1">
                <a:solidFill>
                  <a:srgbClr val="010A4F"/>
                </a:solidFill>
                <a:latin typeface="Glacial Indifference"/>
              </a:rPr>
              <a:t>manera</a:t>
            </a:r>
            <a:r>
              <a:rPr lang="en-US" sz="2965" spc="29" dirty="0">
                <a:solidFill>
                  <a:srgbClr val="010A4F"/>
                </a:solidFill>
                <a:latin typeface="Glacial Indifference"/>
              </a:rPr>
              <a:t> permanent.</a:t>
            </a:r>
          </a:p>
          <a:p>
            <a:pPr marL="640172" lvl="1" indent="-320086">
              <a:lnSpc>
                <a:spcPts val="4151"/>
              </a:lnSpc>
              <a:buFont typeface="Arial"/>
              <a:buChar char="•"/>
            </a:pPr>
            <a:r>
              <a:rPr lang="en-US" sz="2965" spc="29" dirty="0" err="1">
                <a:solidFill>
                  <a:srgbClr val="010A4F"/>
                </a:solidFill>
                <a:latin typeface="Glacial Indifference Bold"/>
              </a:rPr>
              <a:t>Grau</a:t>
            </a:r>
            <a:r>
              <a:rPr lang="en-US" sz="2965" spc="29" dirty="0">
                <a:solidFill>
                  <a:srgbClr val="010A4F"/>
                </a:solidFill>
                <a:latin typeface="Glacial Indifference Bold"/>
              </a:rPr>
              <a:t> III -</a:t>
            </a:r>
            <a:r>
              <a:rPr lang="en-US" sz="2965" spc="29" dirty="0">
                <a:solidFill>
                  <a:srgbClr val="010A4F"/>
                </a:solidFill>
                <a:latin typeface="Glacial Indifference"/>
              </a:rPr>
              <a:t> Gran </a:t>
            </a:r>
            <a:r>
              <a:rPr lang="en-US" sz="2965" spc="29" dirty="0" err="1">
                <a:solidFill>
                  <a:srgbClr val="010A4F"/>
                </a:solidFill>
                <a:latin typeface="Glacial Indifference"/>
              </a:rPr>
              <a:t>dependència</a:t>
            </a:r>
            <a:r>
              <a:rPr lang="en-US" sz="2965" spc="29" dirty="0">
                <a:solidFill>
                  <a:srgbClr val="010A4F"/>
                </a:solidFill>
                <a:latin typeface="Glacial Indifference"/>
              </a:rPr>
              <a:t>: la persona </a:t>
            </a:r>
            <a:r>
              <a:rPr lang="en-US" sz="2965" spc="29" dirty="0" err="1">
                <a:solidFill>
                  <a:srgbClr val="010A4F"/>
                </a:solidFill>
                <a:latin typeface="Glacial Indifference"/>
              </a:rPr>
              <a:t>necessita</a:t>
            </a:r>
            <a:r>
              <a:rPr lang="en-US" sz="2965" spc="29" dirty="0">
                <a:solidFill>
                  <a:srgbClr val="010A4F"/>
                </a:solidFill>
                <a:latin typeface="Glacial Indifference"/>
              </a:rPr>
              <a:t> </a:t>
            </a:r>
            <a:r>
              <a:rPr lang="en-US" sz="2965" spc="29" dirty="0" err="1">
                <a:solidFill>
                  <a:srgbClr val="010A4F"/>
                </a:solidFill>
                <a:latin typeface="Glacial Indifference"/>
              </a:rPr>
              <a:t>ajuda</a:t>
            </a:r>
            <a:r>
              <a:rPr lang="en-US" sz="2965" spc="29" dirty="0">
                <a:solidFill>
                  <a:srgbClr val="010A4F"/>
                </a:solidFill>
                <a:latin typeface="Glacial Indifference"/>
              </a:rPr>
              <a:t> per a la </a:t>
            </a:r>
            <a:r>
              <a:rPr lang="en-US" sz="2965" spc="29" dirty="0" err="1">
                <a:solidFill>
                  <a:srgbClr val="010A4F"/>
                </a:solidFill>
                <a:latin typeface="Glacial Indifference"/>
              </a:rPr>
              <a:t>realització</a:t>
            </a:r>
            <a:r>
              <a:rPr lang="en-US" sz="2965" spc="29" dirty="0">
                <a:solidFill>
                  <a:srgbClr val="010A4F"/>
                </a:solidFill>
                <a:latin typeface="Glacial Indifference"/>
              </a:rPr>
              <a:t> de totes les </a:t>
            </a:r>
            <a:r>
              <a:rPr lang="en-US" sz="2965" spc="29" dirty="0" err="1">
                <a:solidFill>
                  <a:srgbClr val="010A4F"/>
                </a:solidFill>
                <a:latin typeface="Glacial Indifference"/>
              </a:rPr>
              <a:t>activitats</a:t>
            </a:r>
            <a:r>
              <a:rPr lang="en-US" sz="2965" spc="29" dirty="0">
                <a:solidFill>
                  <a:srgbClr val="010A4F"/>
                </a:solidFill>
                <a:latin typeface="Glacial Indifference"/>
              </a:rPr>
              <a:t> </a:t>
            </a:r>
            <a:r>
              <a:rPr lang="en-US" sz="2965" spc="29" dirty="0" err="1">
                <a:solidFill>
                  <a:srgbClr val="010A4F"/>
                </a:solidFill>
                <a:latin typeface="Glacial Indifference"/>
              </a:rPr>
              <a:t>bàsiques</a:t>
            </a:r>
            <a:r>
              <a:rPr lang="en-US" sz="2965" spc="29" dirty="0">
                <a:solidFill>
                  <a:srgbClr val="010A4F"/>
                </a:solidFill>
                <a:latin typeface="Glacial Indifference"/>
              </a:rPr>
              <a:t> de </a:t>
            </a:r>
            <a:r>
              <a:rPr lang="en-US" sz="2965" spc="29" dirty="0" err="1">
                <a:solidFill>
                  <a:srgbClr val="010A4F"/>
                </a:solidFill>
                <a:latin typeface="Glacial Indifference"/>
              </a:rPr>
              <a:t>manera</a:t>
            </a:r>
            <a:r>
              <a:rPr lang="en-US" sz="2965" spc="29" dirty="0">
                <a:solidFill>
                  <a:srgbClr val="010A4F"/>
                </a:solidFill>
                <a:latin typeface="Glacial Indifference"/>
              </a:rPr>
              <a:t> permanent. </a:t>
            </a:r>
          </a:p>
          <a:p>
            <a:pPr>
              <a:lnSpc>
                <a:spcPts val="4151"/>
              </a:lnSpc>
            </a:pPr>
            <a:endParaRPr lang="en-US" sz="2965" spc="29" dirty="0">
              <a:solidFill>
                <a:srgbClr val="010A4F"/>
              </a:solidFill>
              <a:latin typeface="Glacial Indifference"/>
            </a:endParaRPr>
          </a:p>
          <a:p>
            <a:pPr algn="ctr">
              <a:lnSpc>
                <a:spcPts val="4151"/>
              </a:lnSpc>
            </a:pPr>
            <a:r>
              <a:rPr lang="en-US" sz="2965" spc="29" dirty="0">
                <a:solidFill>
                  <a:srgbClr val="010A4F"/>
                </a:solidFill>
                <a:latin typeface="Glacial Indifference"/>
              </a:rPr>
              <a:t>El </a:t>
            </a:r>
            <a:r>
              <a:rPr lang="en-US" sz="2965" spc="29" dirty="0" err="1">
                <a:solidFill>
                  <a:srgbClr val="010A4F"/>
                </a:solidFill>
                <a:latin typeface="Glacial Indifference"/>
              </a:rPr>
              <a:t>Servei</a:t>
            </a:r>
            <a:r>
              <a:rPr lang="en-US" sz="2965" spc="29" dirty="0">
                <a:solidFill>
                  <a:srgbClr val="010A4F"/>
                </a:solidFill>
                <a:latin typeface="Glacial Indifference"/>
              </a:rPr>
              <a:t> </a:t>
            </a:r>
            <a:r>
              <a:rPr lang="en-US" sz="2965" spc="29" dirty="0" err="1">
                <a:solidFill>
                  <a:srgbClr val="010A4F"/>
                </a:solidFill>
                <a:latin typeface="Glacial Indifference"/>
              </a:rPr>
              <a:t>d’Ajuda</a:t>
            </a:r>
            <a:r>
              <a:rPr lang="en-US" sz="2965" spc="29" dirty="0">
                <a:solidFill>
                  <a:srgbClr val="010A4F"/>
                </a:solidFill>
                <a:latin typeface="Glacial Indifference"/>
              </a:rPr>
              <a:t> a </a:t>
            </a:r>
            <a:r>
              <a:rPr lang="en-US" sz="2965" spc="29" dirty="0" err="1">
                <a:solidFill>
                  <a:srgbClr val="010A4F"/>
                </a:solidFill>
                <a:latin typeface="Glacial Indifference"/>
              </a:rPr>
              <a:t>Domicili</a:t>
            </a:r>
            <a:r>
              <a:rPr lang="en-US" sz="2965" spc="29" dirty="0">
                <a:solidFill>
                  <a:srgbClr val="010A4F"/>
                </a:solidFill>
                <a:latin typeface="Glacial Indifference"/>
              </a:rPr>
              <a:t> </a:t>
            </a:r>
            <a:r>
              <a:rPr lang="en-US" sz="2965" spc="29" dirty="0" err="1">
                <a:solidFill>
                  <a:srgbClr val="010A4F"/>
                </a:solidFill>
                <a:latin typeface="Glacial Indifference"/>
              </a:rPr>
              <a:t>es</a:t>
            </a:r>
            <a:r>
              <a:rPr lang="en-US" sz="2965" spc="29" dirty="0">
                <a:solidFill>
                  <a:srgbClr val="010A4F"/>
                </a:solidFill>
                <a:latin typeface="Glacial Indifference"/>
              </a:rPr>
              <a:t> </a:t>
            </a:r>
            <a:r>
              <a:rPr lang="en-US" sz="2965" spc="29" dirty="0" err="1">
                <a:solidFill>
                  <a:srgbClr val="010A4F"/>
                </a:solidFill>
                <a:latin typeface="Glacial Indifference"/>
              </a:rPr>
              <a:t>concedirà</a:t>
            </a:r>
            <a:r>
              <a:rPr lang="en-US" sz="2965" spc="29" dirty="0">
                <a:solidFill>
                  <a:srgbClr val="010A4F"/>
                </a:solidFill>
                <a:latin typeface="Glacial Indifference"/>
              </a:rPr>
              <a:t> a </a:t>
            </a:r>
            <a:r>
              <a:rPr lang="en-US" sz="2965" spc="29" dirty="0" err="1">
                <a:solidFill>
                  <a:srgbClr val="010A4F"/>
                </a:solidFill>
                <a:latin typeface="Glacial Indifference"/>
              </a:rPr>
              <a:t>aquelles</a:t>
            </a:r>
            <a:r>
              <a:rPr lang="en-US" sz="2965" spc="29" dirty="0">
                <a:solidFill>
                  <a:srgbClr val="010A4F"/>
                </a:solidFill>
                <a:latin typeface="Glacial Indifference"/>
              </a:rPr>
              <a:t> </a:t>
            </a:r>
            <a:r>
              <a:rPr lang="en-US" sz="2965" spc="29" dirty="0" err="1">
                <a:solidFill>
                  <a:srgbClr val="010A4F"/>
                </a:solidFill>
                <a:latin typeface="Glacial Indifference"/>
              </a:rPr>
              <a:t>persones</a:t>
            </a:r>
            <a:r>
              <a:rPr lang="en-US" sz="2965" spc="29" dirty="0">
                <a:solidFill>
                  <a:srgbClr val="010A4F"/>
                </a:solidFill>
                <a:latin typeface="Glacial Indifference"/>
              </a:rPr>
              <a:t> que </a:t>
            </a:r>
            <a:r>
              <a:rPr lang="en-US" sz="2965" spc="29" dirty="0" err="1">
                <a:solidFill>
                  <a:srgbClr val="010A4F"/>
                </a:solidFill>
                <a:latin typeface="Glacial Indifference"/>
              </a:rPr>
              <a:t>obtinguin</a:t>
            </a:r>
            <a:r>
              <a:rPr lang="en-US" sz="2965" spc="29" dirty="0">
                <a:solidFill>
                  <a:srgbClr val="010A4F"/>
                </a:solidFill>
                <a:latin typeface="Glacial Indifference"/>
              </a:rPr>
              <a:t> </a:t>
            </a:r>
            <a:r>
              <a:rPr lang="en-US" sz="2965" spc="29" dirty="0" err="1">
                <a:solidFill>
                  <a:srgbClr val="010A4F"/>
                </a:solidFill>
                <a:latin typeface="Glacial Indifference"/>
              </a:rPr>
              <a:t>en</a:t>
            </a:r>
            <a:r>
              <a:rPr lang="en-US" sz="2965" spc="29" dirty="0">
                <a:solidFill>
                  <a:srgbClr val="010A4F"/>
                </a:solidFill>
                <a:latin typeface="Glacial Indifference"/>
              </a:rPr>
              <a:t> la </a:t>
            </a:r>
            <a:r>
              <a:rPr lang="en-US" sz="2965" spc="29" dirty="0" err="1">
                <a:solidFill>
                  <a:srgbClr val="010A4F"/>
                </a:solidFill>
                <a:latin typeface="Glacial Indifference"/>
              </a:rPr>
              <a:t>valoració</a:t>
            </a:r>
            <a:r>
              <a:rPr lang="en-US" sz="2965" spc="29" dirty="0">
                <a:solidFill>
                  <a:srgbClr val="010A4F"/>
                </a:solidFill>
                <a:latin typeface="Glacial Indifference"/>
              </a:rPr>
              <a:t> un </a:t>
            </a:r>
            <a:r>
              <a:rPr lang="en-US" sz="2965" spc="29" dirty="0" err="1">
                <a:solidFill>
                  <a:srgbClr val="010A4F"/>
                </a:solidFill>
                <a:latin typeface="Glacial Indifference"/>
              </a:rPr>
              <a:t>grau</a:t>
            </a:r>
            <a:r>
              <a:rPr lang="en-US" sz="2965" spc="29" dirty="0">
                <a:solidFill>
                  <a:srgbClr val="010A4F"/>
                </a:solidFill>
                <a:latin typeface="Glacial Indifference"/>
              </a:rPr>
              <a:t> II, que </a:t>
            </a:r>
            <a:r>
              <a:rPr lang="en-US" sz="2965" spc="29" dirty="0" err="1">
                <a:solidFill>
                  <a:srgbClr val="010A4F"/>
                </a:solidFill>
                <a:latin typeface="Glacial Indifference"/>
              </a:rPr>
              <a:t>equival</a:t>
            </a:r>
            <a:r>
              <a:rPr lang="en-US" sz="2965" spc="29" dirty="0">
                <a:solidFill>
                  <a:srgbClr val="010A4F"/>
                </a:solidFill>
                <a:latin typeface="Glacial Indifference"/>
              </a:rPr>
              <a:t> a la </a:t>
            </a:r>
            <a:r>
              <a:rPr lang="en-US" sz="2965" spc="29" dirty="0" err="1">
                <a:solidFill>
                  <a:srgbClr val="010A4F"/>
                </a:solidFill>
                <a:latin typeface="Glacial Indifference"/>
              </a:rPr>
              <a:t>dependència</a:t>
            </a:r>
            <a:r>
              <a:rPr lang="en-US" sz="2965" spc="29" dirty="0">
                <a:solidFill>
                  <a:srgbClr val="010A4F"/>
                </a:solidFill>
                <a:latin typeface="Glacial Indifference"/>
              </a:rPr>
              <a:t> </a:t>
            </a:r>
            <a:r>
              <a:rPr lang="en-US" sz="2965" spc="29" dirty="0" err="1" smtClean="0">
                <a:solidFill>
                  <a:srgbClr val="010A4F"/>
                </a:solidFill>
                <a:latin typeface="Glacial Indifference"/>
              </a:rPr>
              <a:t>greu</a:t>
            </a:r>
            <a:r>
              <a:rPr lang="en-US" sz="2965" spc="29" smtClean="0">
                <a:solidFill>
                  <a:srgbClr val="010A4F"/>
                </a:solidFill>
                <a:latin typeface="Glacial Indifference"/>
              </a:rPr>
              <a:t>.</a:t>
            </a:r>
            <a:endParaRPr lang="en-US" sz="2965" spc="29" dirty="0">
              <a:solidFill>
                <a:srgbClr val="010A4F"/>
              </a:solidFill>
              <a:latin typeface="Glacial Indifference"/>
            </a:endParaRPr>
          </a:p>
          <a:p>
            <a:pPr marL="0" lvl="0" indent="0" algn="ctr">
              <a:lnSpc>
                <a:spcPts val="2751"/>
              </a:lnSpc>
            </a:pPr>
            <a:endParaRPr lang="en-US" sz="2965" spc="29" dirty="0">
              <a:solidFill>
                <a:srgbClr val="010A4F"/>
              </a:solidFill>
              <a:latin typeface="Glacial Indifference"/>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3C8E1"/>
        </a:solidFill>
        <a:effectLst/>
      </p:bgPr>
    </p:bg>
    <p:spTree>
      <p:nvGrpSpPr>
        <p:cNvPr id="1" name=""/>
        <p:cNvGrpSpPr/>
        <p:nvPr/>
      </p:nvGrpSpPr>
      <p:grpSpPr>
        <a:xfrm>
          <a:off x="0" y="0"/>
          <a:ext cx="0" cy="0"/>
          <a:chOff x="0" y="0"/>
          <a:chExt cx="0" cy="0"/>
        </a:xfrm>
      </p:grpSpPr>
      <p:grpSp>
        <p:nvGrpSpPr>
          <p:cNvPr id="2" name="Group 2"/>
          <p:cNvGrpSpPr/>
          <p:nvPr/>
        </p:nvGrpSpPr>
        <p:grpSpPr>
          <a:xfrm>
            <a:off x="1047750" y="769728"/>
            <a:ext cx="16230600" cy="8747544"/>
            <a:chOff x="0" y="0"/>
            <a:chExt cx="2680843" cy="1444851"/>
          </a:xfrm>
        </p:grpSpPr>
        <p:sp>
          <p:nvSpPr>
            <p:cNvPr id="3" name="Freeform 3"/>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4" name="Freeform 4"/>
          <p:cNvSpPr/>
          <p:nvPr/>
        </p:nvSpPr>
        <p:spPr>
          <a:xfrm rot="-10800000">
            <a:off x="11222780" y="1431913"/>
            <a:ext cx="5446366" cy="1007420"/>
          </a:xfrm>
          <a:custGeom>
            <a:avLst/>
            <a:gdLst/>
            <a:ahLst/>
            <a:cxnLst/>
            <a:rect l="l" t="t" r="r" b="b"/>
            <a:pathLst>
              <a:path w="5446366" h="1007420">
                <a:moveTo>
                  <a:pt x="0" y="0"/>
                </a:moveTo>
                <a:lnTo>
                  <a:pt x="5446367" y="0"/>
                </a:lnTo>
                <a:lnTo>
                  <a:pt x="5446367" y="1007421"/>
                </a:lnTo>
                <a:lnTo>
                  <a:pt x="0" y="100742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rot="-10800000">
            <a:off x="9838382" y="4455548"/>
            <a:ext cx="5800193" cy="1072868"/>
          </a:xfrm>
          <a:custGeom>
            <a:avLst/>
            <a:gdLst/>
            <a:ahLst/>
            <a:cxnLst/>
            <a:rect l="l" t="t" r="r" b="b"/>
            <a:pathLst>
              <a:path w="5800193" h="1072868">
                <a:moveTo>
                  <a:pt x="0" y="0"/>
                </a:moveTo>
                <a:lnTo>
                  <a:pt x="5800193" y="0"/>
                </a:lnTo>
                <a:lnTo>
                  <a:pt x="5800193" y="1072868"/>
                </a:lnTo>
                <a:lnTo>
                  <a:pt x="0" y="107286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rot="-10800000">
            <a:off x="11222780" y="7850319"/>
            <a:ext cx="5446366" cy="1007420"/>
          </a:xfrm>
          <a:custGeom>
            <a:avLst/>
            <a:gdLst/>
            <a:ahLst/>
            <a:cxnLst/>
            <a:rect l="l" t="t" r="r" b="b"/>
            <a:pathLst>
              <a:path w="5446366" h="1007420">
                <a:moveTo>
                  <a:pt x="0" y="0"/>
                </a:moveTo>
                <a:lnTo>
                  <a:pt x="5446367" y="0"/>
                </a:lnTo>
                <a:lnTo>
                  <a:pt x="5446367" y="1007421"/>
                </a:lnTo>
                <a:lnTo>
                  <a:pt x="0" y="100742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AutoShape 7"/>
          <p:cNvSpPr/>
          <p:nvPr/>
        </p:nvSpPr>
        <p:spPr>
          <a:xfrm rot="-5400000">
            <a:off x="6281761" y="5251397"/>
            <a:ext cx="6292009" cy="0"/>
          </a:xfrm>
          <a:prstGeom prst="line">
            <a:avLst/>
          </a:prstGeom>
          <a:ln w="38100" cap="flat">
            <a:solidFill>
              <a:srgbClr val="010A4F"/>
            </a:solidFill>
            <a:prstDash val="solid"/>
            <a:headEnd type="none" w="sm" len="sm"/>
            <a:tailEnd type="none" w="sm" len="sm"/>
          </a:ln>
        </p:spPr>
      </p:sp>
      <p:sp>
        <p:nvSpPr>
          <p:cNvPr id="8" name="Freeform 8"/>
          <p:cNvSpPr/>
          <p:nvPr/>
        </p:nvSpPr>
        <p:spPr>
          <a:xfrm>
            <a:off x="9637795" y="2225220"/>
            <a:ext cx="2483868" cy="1652901"/>
          </a:xfrm>
          <a:custGeom>
            <a:avLst/>
            <a:gdLst/>
            <a:ahLst/>
            <a:cxnLst/>
            <a:rect l="l" t="t" r="r" b="b"/>
            <a:pathLst>
              <a:path w="2483868" h="1652901">
                <a:moveTo>
                  <a:pt x="0" y="0"/>
                </a:moveTo>
                <a:lnTo>
                  <a:pt x="2483868" y="0"/>
                </a:lnTo>
                <a:lnTo>
                  <a:pt x="2483868" y="1652902"/>
                </a:lnTo>
                <a:lnTo>
                  <a:pt x="0" y="1652902"/>
                </a:lnTo>
                <a:lnTo>
                  <a:pt x="0" y="0"/>
                </a:lnTo>
                <a:close/>
              </a:path>
            </a:pathLst>
          </a:custGeom>
          <a:blipFill>
            <a:blip r:embed="rId9"/>
            <a:stretch>
              <a:fillRect/>
            </a:stretch>
          </a:blipFill>
        </p:spPr>
      </p:sp>
      <p:sp>
        <p:nvSpPr>
          <p:cNvPr id="9" name="Freeform 9"/>
          <p:cNvSpPr/>
          <p:nvPr/>
        </p:nvSpPr>
        <p:spPr>
          <a:xfrm>
            <a:off x="13572425" y="5269859"/>
            <a:ext cx="2929348" cy="1942285"/>
          </a:xfrm>
          <a:custGeom>
            <a:avLst/>
            <a:gdLst/>
            <a:ahLst/>
            <a:cxnLst/>
            <a:rect l="l" t="t" r="r" b="b"/>
            <a:pathLst>
              <a:path w="2929348" h="1942285">
                <a:moveTo>
                  <a:pt x="0" y="0"/>
                </a:moveTo>
                <a:lnTo>
                  <a:pt x="2929348" y="0"/>
                </a:lnTo>
                <a:lnTo>
                  <a:pt x="2929348" y="1942285"/>
                </a:lnTo>
                <a:lnTo>
                  <a:pt x="0" y="1942285"/>
                </a:lnTo>
                <a:lnTo>
                  <a:pt x="0" y="0"/>
                </a:lnTo>
                <a:close/>
              </a:path>
            </a:pathLst>
          </a:custGeom>
          <a:blipFill>
            <a:blip r:embed="rId10"/>
            <a:stretch>
              <a:fillRect/>
            </a:stretch>
          </a:blipFill>
        </p:spPr>
      </p:sp>
      <p:sp>
        <p:nvSpPr>
          <p:cNvPr id="10" name="Freeform 10"/>
          <p:cNvSpPr/>
          <p:nvPr/>
        </p:nvSpPr>
        <p:spPr>
          <a:xfrm rot="530214">
            <a:off x="9272835" y="7464975"/>
            <a:ext cx="1901777" cy="1901777"/>
          </a:xfrm>
          <a:custGeom>
            <a:avLst/>
            <a:gdLst/>
            <a:ahLst/>
            <a:cxnLst/>
            <a:rect l="l" t="t" r="r" b="b"/>
            <a:pathLst>
              <a:path w="1901777" h="1901777">
                <a:moveTo>
                  <a:pt x="0" y="0"/>
                </a:moveTo>
                <a:lnTo>
                  <a:pt x="1901777" y="0"/>
                </a:lnTo>
                <a:lnTo>
                  <a:pt x="1901777" y="1901777"/>
                </a:lnTo>
                <a:lnTo>
                  <a:pt x="0" y="1901777"/>
                </a:lnTo>
                <a:lnTo>
                  <a:pt x="0" y="0"/>
                </a:lnTo>
                <a:close/>
              </a:path>
            </a:pathLst>
          </a:custGeom>
          <a:blipFill>
            <a:blip r:embed="rId11"/>
            <a:stretch>
              <a:fillRect/>
            </a:stretch>
          </a:blipFill>
        </p:spPr>
      </p:sp>
      <p:sp>
        <p:nvSpPr>
          <p:cNvPr id="11" name="TextBox 11"/>
          <p:cNvSpPr txBox="1"/>
          <p:nvPr/>
        </p:nvSpPr>
        <p:spPr>
          <a:xfrm>
            <a:off x="1368805" y="3538820"/>
            <a:ext cx="7927358" cy="2328754"/>
          </a:xfrm>
          <a:prstGeom prst="rect">
            <a:avLst/>
          </a:prstGeom>
        </p:spPr>
        <p:txBody>
          <a:bodyPr lIns="0" tIns="0" rIns="0" bIns="0" rtlCol="0" anchor="t">
            <a:spAutoFit/>
          </a:bodyPr>
          <a:lstStyle/>
          <a:p>
            <a:pPr algn="ctr">
              <a:lnSpc>
                <a:spcPts val="8561"/>
              </a:lnSpc>
            </a:pPr>
            <a:r>
              <a:rPr lang="en-US" sz="11414">
                <a:solidFill>
                  <a:srgbClr val="010A4F"/>
                </a:solidFill>
                <a:latin typeface="Abril Fatface"/>
              </a:rPr>
              <a:t>Tipus de necessitats</a:t>
            </a:r>
          </a:p>
        </p:txBody>
      </p:sp>
      <p:sp>
        <p:nvSpPr>
          <p:cNvPr id="12" name="TextBox 12"/>
          <p:cNvSpPr txBox="1"/>
          <p:nvPr/>
        </p:nvSpPr>
        <p:spPr>
          <a:xfrm>
            <a:off x="10879729" y="1427999"/>
            <a:ext cx="5789417" cy="1129548"/>
          </a:xfrm>
          <a:prstGeom prst="rect">
            <a:avLst/>
          </a:prstGeom>
        </p:spPr>
        <p:txBody>
          <a:bodyPr lIns="0" tIns="0" rIns="0" bIns="0" rtlCol="0" anchor="t">
            <a:spAutoFit/>
          </a:bodyPr>
          <a:lstStyle/>
          <a:p>
            <a:pPr algn="ctr">
              <a:lnSpc>
                <a:spcPts val="2902"/>
              </a:lnSpc>
            </a:pPr>
            <a:r>
              <a:rPr lang="en-US" sz="3455" spc="20">
                <a:solidFill>
                  <a:srgbClr val="010A4F"/>
                </a:solidFill>
                <a:latin typeface="Abril Fatface"/>
              </a:rPr>
              <a:t>ATENCIÓ A LES NECESSITATS DE CURA DE LA PERSONA</a:t>
            </a:r>
          </a:p>
        </p:txBody>
      </p:sp>
      <p:sp>
        <p:nvSpPr>
          <p:cNvPr id="13" name="TextBox 13"/>
          <p:cNvSpPr txBox="1"/>
          <p:nvPr/>
        </p:nvSpPr>
        <p:spPr>
          <a:xfrm>
            <a:off x="9838382" y="4436242"/>
            <a:ext cx="5099004" cy="1129548"/>
          </a:xfrm>
          <a:prstGeom prst="rect">
            <a:avLst/>
          </a:prstGeom>
        </p:spPr>
        <p:txBody>
          <a:bodyPr lIns="0" tIns="0" rIns="0" bIns="0" rtlCol="0" anchor="t">
            <a:spAutoFit/>
          </a:bodyPr>
          <a:lstStyle/>
          <a:p>
            <a:pPr algn="ctr">
              <a:lnSpc>
                <a:spcPts val="2902"/>
              </a:lnSpc>
            </a:pPr>
            <a:r>
              <a:rPr lang="en-US" sz="3455" spc="20">
                <a:solidFill>
                  <a:srgbClr val="010A4F"/>
                </a:solidFill>
                <a:latin typeface="Abril Fatface"/>
              </a:rPr>
              <a:t>ATENCIÓ A LES NECESSITATS DE LA LLAR</a:t>
            </a:r>
          </a:p>
        </p:txBody>
      </p:sp>
      <p:sp>
        <p:nvSpPr>
          <p:cNvPr id="14" name="TextBox 14"/>
          <p:cNvSpPr txBox="1"/>
          <p:nvPr/>
        </p:nvSpPr>
        <p:spPr>
          <a:xfrm>
            <a:off x="11222780" y="7850319"/>
            <a:ext cx="5446366" cy="1129548"/>
          </a:xfrm>
          <a:prstGeom prst="rect">
            <a:avLst/>
          </a:prstGeom>
        </p:spPr>
        <p:txBody>
          <a:bodyPr lIns="0" tIns="0" rIns="0" bIns="0" rtlCol="0" anchor="t">
            <a:spAutoFit/>
          </a:bodyPr>
          <a:lstStyle/>
          <a:p>
            <a:pPr algn="ctr">
              <a:lnSpc>
                <a:spcPts val="2902"/>
              </a:lnSpc>
            </a:pPr>
            <a:r>
              <a:rPr lang="en-US" sz="3455" spc="20">
                <a:solidFill>
                  <a:srgbClr val="010A4F"/>
                </a:solidFill>
                <a:latin typeface="Abril Fatface"/>
              </a:rPr>
              <a:t>ATENCIÓ A LES NECESSITATS DE SUPORT PSICOSOCIAL</a:t>
            </a:r>
          </a:p>
        </p:txBody>
      </p:sp>
      <p:sp>
        <p:nvSpPr>
          <p:cNvPr id="15" name="TextBox 15"/>
          <p:cNvSpPr txBox="1"/>
          <p:nvPr/>
        </p:nvSpPr>
        <p:spPr>
          <a:xfrm>
            <a:off x="2211147" y="5810425"/>
            <a:ext cx="6242674" cy="562463"/>
          </a:xfrm>
          <a:prstGeom prst="rect">
            <a:avLst/>
          </a:prstGeom>
        </p:spPr>
        <p:txBody>
          <a:bodyPr lIns="0" tIns="0" rIns="0" bIns="0" rtlCol="0" anchor="t">
            <a:spAutoFit/>
          </a:bodyPr>
          <a:lstStyle/>
          <a:p>
            <a:pPr algn="ctr">
              <a:lnSpc>
                <a:spcPts val="4698"/>
              </a:lnSpc>
              <a:spcBef>
                <a:spcPct val="0"/>
              </a:spcBef>
            </a:pPr>
            <a:r>
              <a:rPr lang="en-US" sz="3355" spc="20">
                <a:solidFill>
                  <a:srgbClr val="010A4F"/>
                </a:solidFill>
                <a:latin typeface="Abril Fatface"/>
              </a:rPr>
              <a:t>TASQUES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89CE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769728"/>
            <a:ext cx="16230600" cy="8747544"/>
            <a:chOff x="0" y="0"/>
            <a:chExt cx="2680843" cy="1444851"/>
          </a:xfrm>
        </p:grpSpPr>
        <p:sp>
          <p:nvSpPr>
            <p:cNvPr id="3" name="Freeform 3"/>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4" name="AutoShape 4"/>
          <p:cNvSpPr/>
          <p:nvPr/>
        </p:nvSpPr>
        <p:spPr>
          <a:xfrm flipV="1">
            <a:off x="16141779" y="1637965"/>
            <a:ext cx="0" cy="6292009"/>
          </a:xfrm>
          <a:prstGeom prst="line">
            <a:avLst/>
          </a:prstGeom>
          <a:ln w="38100" cap="flat">
            <a:solidFill>
              <a:srgbClr val="010A4F"/>
            </a:solidFill>
            <a:prstDash val="solid"/>
            <a:headEnd type="none" w="sm" len="sm"/>
            <a:tailEnd type="none" w="sm" len="sm"/>
          </a:ln>
        </p:spPr>
      </p:sp>
      <p:sp>
        <p:nvSpPr>
          <p:cNvPr id="5" name="TextBox 5"/>
          <p:cNvSpPr txBox="1"/>
          <p:nvPr/>
        </p:nvSpPr>
        <p:spPr>
          <a:xfrm>
            <a:off x="1512209" y="1048385"/>
            <a:ext cx="14361894" cy="8262620"/>
          </a:xfrm>
          <a:prstGeom prst="rect">
            <a:avLst/>
          </a:prstGeom>
        </p:spPr>
        <p:txBody>
          <a:bodyPr lIns="0" tIns="0" rIns="0" bIns="0" rtlCol="0" anchor="t">
            <a:spAutoFit/>
          </a:bodyPr>
          <a:lstStyle/>
          <a:p>
            <a:pPr algn="ctr">
              <a:lnSpc>
                <a:spcPts val="3065"/>
              </a:lnSpc>
            </a:pPr>
            <a:r>
              <a:rPr lang="en-US" sz="3065" spc="30">
                <a:solidFill>
                  <a:srgbClr val="010A4F"/>
                </a:solidFill>
                <a:latin typeface="Glacial Indifference Bold"/>
              </a:rPr>
              <a:t>Classifiqueu les tasques següents segons les necessitats:</a:t>
            </a:r>
          </a:p>
          <a:p>
            <a:pPr>
              <a:lnSpc>
                <a:spcPts val="3591"/>
              </a:lnSpc>
            </a:pPr>
            <a:endParaRPr lang="en-US" sz="3065" spc="30">
              <a:solidFill>
                <a:srgbClr val="010A4F"/>
              </a:solidFill>
              <a:latin typeface="Glacial Indifference Bold"/>
            </a:endParaRPr>
          </a:p>
          <a:p>
            <a:pPr marL="532225" lvl="1" indent="-266112">
              <a:lnSpc>
                <a:spcPts val="3451"/>
              </a:lnSpc>
              <a:buFont typeface="Arial"/>
              <a:buChar char="•"/>
            </a:pPr>
            <a:r>
              <a:rPr lang="en-US" sz="2465" spc="24">
                <a:solidFill>
                  <a:srgbClr val="010A4F"/>
                </a:solidFill>
                <a:latin typeface="Glacial Indifference"/>
              </a:rPr>
              <a:t>Cures especials (ex.posar injeccions).</a:t>
            </a:r>
          </a:p>
          <a:p>
            <a:pPr marL="532225" lvl="1" indent="-266112">
              <a:lnSpc>
                <a:spcPts val="3451"/>
              </a:lnSpc>
              <a:buFont typeface="Arial"/>
              <a:buChar char="•"/>
            </a:pPr>
            <a:r>
              <a:rPr lang="en-US" sz="2465" spc="24">
                <a:solidFill>
                  <a:srgbClr val="010A4F"/>
                </a:solidFill>
                <a:latin typeface="Glacial Indifference"/>
              </a:rPr>
              <a:t>Acompanyament fora de la llar (anar al banc, anar a comprar, demanar hora al metge, etc.). </a:t>
            </a:r>
          </a:p>
          <a:p>
            <a:pPr marL="532225" lvl="1" indent="-266112">
              <a:lnSpc>
                <a:spcPts val="3451"/>
              </a:lnSpc>
              <a:buFont typeface="Arial"/>
              <a:buChar char="•"/>
            </a:pPr>
            <a:r>
              <a:rPr lang="en-US" sz="2465" spc="24">
                <a:solidFill>
                  <a:srgbClr val="010A4F"/>
                </a:solidFill>
                <a:latin typeface="Glacial Indifference"/>
              </a:rPr>
              <a:t>Higiene personal (dutxar, rentar cabells, rentar les dents, tallar les ungles, etc.).</a:t>
            </a:r>
          </a:p>
          <a:p>
            <a:pPr marL="532225" lvl="1" indent="-266112">
              <a:lnSpc>
                <a:spcPts val="3451"/>
              </a:lnSpc>
              <a:buFont typeface="Arial"/>
              <a:buChar char="•"/>
            </a:pPr>
            <a:r>
              <a:rPr lang="en-US" sz="2465" spc="24">
                <a:solidFill>
                  <a:srgbClr val="010A4F"/>
                </a:solidFill>
                <a:latin typeface="Glacial Indifference"/>
              </a:rPr>
              <a:t>Facilitació i promoció de les relacions afectives (familiars i/o socials (interpersonals)).</a:t>
            </a:r>
          </a:p>
          <a:p>
            <a:pPr marL="532225" lvl="1" indent="-266112">
              <a:lnSpc>
                <a:spcPts val="3451"/>
              </a:lnSpc>
              <a:buFont typeface="Arial"/>
              <a:buChar char="•"/>
            </a:pPr>
            <a:r>
              <a:rPr lang="en-US" sz="2465" spc="24">
                <a:solidFill>
                  <a:srgbClr val="010A4F"/>
                </a:solidFill>
                <a:latin typeface="Glacial Indifference"/>
              </a:rPr>
              <a:t>Preparació de menjars.</a:t>
            </a:r>
          </a:p>
          <a:p>
            <a:pPr marL="532225" lvl="1" indent="-266112">
              <a:lnSpc>
                <a:spcPts val="3451"/>
              </a:lnSpc>
              <a:buFont typeface="Arial"/>
              <a:buChar char="•"/>
            </a:pPr>
            <a:r>
              <a:rPr lang="en-US" sz="2465" spc="24">
                <a:solidFill>
                  <a:srgbClr val="010A4F"/>
                </a:solidFill>
                <a:latin typeface="Glacial Indifference"/>
              </a:rPr>
              <a:t>Suport a la mobilitat (canvis posturals, ajudar per aixecar-se i ficar-se al llit, suport per desplaçar-se, etc.). </a:t>
            </a:r>
          </a:p>
          <a:p>
            <a:pPr marL="532225" lvl="1" indent="-266112">
              <a:lnSpc>
                <a:spcPts val="3451"/>
              </a:lnSpc>
              <a:buFont typeface="Arial"/>
              <a:buChar char="•"/>
            </a:pPr>
            <a:r>
              <a:rPr lang="en-US" sz="2465" spc="24">
                <a:solidFill>
                  <a:srgbClr val="010A4F"/>
                </a:solidFill>
                <a:latin typeface="Glacial Indifference"/>
              </a:rPr>
              <a:t>Estimulació cognitiva.</a:t>
            </a:r>
          </a:p>
          <a:p>
            <a:pPr marL="532225" lvl="1" indent="-266112">
              <a:lnSpc>
                <a:spcPts val="3451"/>
              </a:lnSpc>
              <a:buFont typeface="Arial"/>
              <a:buChar char="•"/>
            </a:pPr>
            <a:r>
              <a:rPr lang="en-US" sz="2465" spc="24">
                <a:solidFill>
                  <a:srgbClr val="010A4F"/>
                </a:solidFill>
                <a:latin typeface="Glacial Indifference"/>
              </a:rPr>
              <a:t>Ajuda i control de l'alimentació (supervisió de la dieta, mastegar bé els aliments, hàbits a la taula, etc.).</a:t>
            </a:r>
          </a:p>
          <a:p>
            <a:pPr marL="532225" lvl="1" indent="-266112">
              <a:lnSpc>
                <a:spcPts val="3451"/>
              </a:lnSpc>
              <a:buFont typeface="Arial"/>
              <a:buChar char="•"/>
            </a:pPr>
            <a:r>
              <a:rPr lang="en-US" sz="2465" spc="24">
                <a:solidFill>
                  <a:srgbClr val="010A4F"/>
                </a:solidFill>
                <a:latin typeface="Glacial Indifference"/>
              </a:rPr>
              <a:t>Compra i emmagatzematge de productes de la llar.</a:t>
            </a:r>
          </a:p>
          <a:p>
            <a:pPr marL="532225" lvl="1" indent="-266112">
              <a:lnSpc>
                <a:spcPts val="3451"/>
              </a:lnSpc>
              <a:buFont typeface="Arial"/>
              <a:buChar char="•"/>
            </a:pPr>
            <a:r>
              <a:rPr lang="en-US" sz="2465" spc="24">
                <a:solidFill>
                  <a:srgbClr val="010A4F"/>
                </a:solidFill>
                <a:latin typeface="Glacial Indifference"/>
              </a:rPr>
              <a:t>Seguiment del tractament mèdic i medicació (recordatori de visites mèdiques i controls, supervisió de la dosi i l’hora correcta de la medicació, etc.).</a:t>
            </a:r>
          </a:p>
          <a:p>
            <a:pPr marL="532225" lvl="1" indent="-266112">
              <a:lnSpc>
                <a:spcPts val="3451"/>
              </a:lnSpc>
              <a:buFont typeface="Arial"/>
              <a:buChar char="•"/>
            </a:pPr>
            <a:r>
              <a:rPr lang="en-US" sz="2465" spc="24">
                <a:solidFill>
                  <a:srgbClr val="010A4F"/>
                </a:solidFill>
                <a:latin typeface="Glacial Indifference"/>
              </a:rPr>
              <a:t>Vetlla del descans.</a:t>
            </a:r>
          </a:p>
          <a:p>
            <a:pPr marL="532225" lvl="1" indent="-266112">
              <a:lnSpc>
                <a:spcPts val="3451"/>
              </a:lnSpc>
              <a:buFont typeface="Arial"/>
              <a:buChar char="•"/>
            </a:pPr>
            <a:r>
              <a:rPr lang="en-US" sz="2465" spc="24">
                <a:solidFill>
                  <a:srgbClr val="010A4F"/>
                </a:solidFill>
                <a:latin typeface="Glacial Indifference"/>
              </a:rPr>
              <a:t>Suport a cuidadors/es informals.</a:t>
            </a:r>
          </a:p>
          <a:p>
            <a:pPr marL="532225" lvl="1" indent="-266112" algn="l">
              <a:lnSpc>
                <a:spcPts val="3451"/>
              </a:lnSpc>
              <a:buFont typeface="Arial"/>
              <a:buChar char="•"/>
            </a:pPr>
            <a:r>
              <a:rPr lang="en-US" sz="2465" spc="24">
                <a:solidFill>
                  <a:srgbClr val="010A4F"/>
                </a:solidFill>
                <a:latin typeface="Glacial Indifference"/>
              </a:rPr>
              <a:t>Neteja i manteniment de la roba i de la llar.</a:t>
            </a:r>
          </a:p>
          <a:p>
            <a:pPr marL="0" lvl="0" indent="0" algn="ctr">
              <a:lnSpc>
                <a:spcPts val="2751"/>
              </a:lnSpc>
            </a:pPr>
            <a:endParaRPr lang="en-US" sz="2465" spc="24">
              <a:solidFill>
                <a:srgbClr val="010A4F"/>
              </a:solidFill>
              <a:latin typeface="Glacial Indifference"/>
            </a:endParaRPr>
          </a:p>
        </p:txBody>
      </p:sp>
      <p:sp>
        <p:nvSpPr>
          <p:cNvPr id="6" name="Freeform 6"/>
          <p:cNvSpPr/>
          <p:nvPr/>
        </p:nvSpPr>
        <p:spPr>
          <a:xfrm>
            <a:off x="12370522" y="7514314"/>
            <a:ext cx="2002958" cy="2002958"/>
          </a:xfrm>
          <a:custGeom>
            <a:avLst/>
            <a:gdLst/>
            <a:ahLst/>
            <a:cxnLst/>
            <a:rect l="l" t="t" r="r" b="b"/>
            <a:pathLst>
              <a:path w="2002958" h="2002958">
                <a:moveTo>
                  <a:pt x="0" y="0"/>
                </a:moveTo>
                <a:lnTo>
                  <a:pt x="2002958" y="0"/>
                </a:lnTo>
                <a:lnTo>
                  <a:pt x="2002958" y="2002958"/>
                </a:lnTo>
                <a:lnTo>
                  <a:pt x="0" y="200295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TextBox 7"/>
          <p:cNvSpPr txBox="1"/>
          <p:nvPr/>
        </p:nvSpPr>
        <p:spPr>
          <a:xfrm>
            <a:off x="12824455" y="7853774"/>
            <a:ext cx="1763942" cy="1066184"/>
          </a:xfrm>
          <a:prstGeom prst="rect">
            <a:avLst/>
          </a:prstGeom>
        </p:spPr>
        <p:txBody>
          <a:bodyPr lIns="0" tIns="0" rIns="0" bIns="0" rtlCol="0" anchor="t">
            <a:spAutoFit/>
          </a:bodyPr>
          <a:lstStyle/>
          <a:p>
            <a:pPr algn="ctr">
              <a:lnSpc>
                <a:spcPts val="4233"/>
              </a:lnSpc>
            </a:pPr>
            <a:r>
              <a:rPr lang="en-US" sz="3024">
                <a:solidFill>
                  <a:srgbClr val="454699"/>
                </a:solidFill>
                <a:latin typeface="Arimo Bold"/>
              </a:rPr>
              <a:t>Activitat Llibreta 1</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3C8E1"/>
        </a:solidFill>
        <a:effectLst/>
      </p:bgPr>
    </p:bg>
    <p:spTree>
      <p:nvGrpSpPr>
        <p:cNvPr id="1" name=""/>
        <p:cNvGrpSpPr/>
        <p:nvPr/>
      </p:nvGrpSpPr>
      <p:grpSpPr>
        <a:xfrm>
          <a:off x="0" y="0"/>
          <a:ext cx="0" cy="0"/>
          <a:chOff x="0" y="0"/>
          <a:chExt cx="0" cy="0"/>
        </a:xfrm>
      </p:grpSpPr>
      <p:grpSp>
        <p:nvGrpSpPr>
          <p:cNvPr id="2" name="Group 2"/>
          <p:cNvGrpSpPr/>
          <p:nvPr/>
        </p:nvGrpSpPr>
        <p:grpSpPr>
          <a:xfrm>
            <a:off x="845893" y="776776"/>
            <a:ext cx="17043795" cy="9185818"/>
            <a:chOff x="0" y="0"/>
            <a:chExt cx="2680843" cy="1444851"/>
          </a:xfrm>
        </p:grpSpPr>
        <p:sp>
          <p:nvSpPr>
            <p:cNvPr id="3" name="Freeform 3"/>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4" name="AutoShape 4"/>
          <p:cNvSpPr/>
          <p:nvPr/>
        </p:nvSpPr>
        <p:spPr>
          <a:xfrm flipV="1">
            <a:off x="6505653" y="2318011"/>
            <a:ext cx="0" cy="6292009"/>
          </a:xfrm>
          <a:prstGeom prst="line">
            <a:avLst/>
          </a:prstGeom>
          <a:ln w="38100" cap="flat">
            <a:solidFill>
              <a:srgbClr val="010A4F"/>
            </a:solidFill>
            <a:prstDash val="solid"/>
            <a:headEnd type="none" w="sm" len="sm"/>
            <a:tailEnd type="none" w="sm" len="sm"/>
          </a:ln>
        </p:spPr>
      </p:sp>
      <p:sp>
        <p:nvSpPr>
          <p:cNvPr id="5" name="TextBox 5"/>
          <p:cNvSpPr txBox="1"/>
          <p:nvPr/>
        </p:nvSpPr>
        <p:spPr>
          <a:xfrm>
            <a:off x="442184" y="4063754"/>
            <a:ext cx="6262384" cy="674851"/>
          </a:xfrm>
          <a:prstGeom prst="rect">
            <a:avLst/>
          </a:prstGeom>
        </p:spPr>
        <p:txBody>
          <a:bodyPr lIns="0" tIns="0" rIns="0" bIns="0" rtlCol="0" anchor="t">
            <a:spAutoFit/>
          </a:bodyPr>
          <a:lstStyle/>
          <a:p>
            <a:pPr algn="ctr">
              <a:lnSpc>
                <a:spcPts val="4680"/>
              </a:lnSpc>
            </a:pPr>
            <a:r>
              <a:rPr lang="en-US" sz="6241">
                <a:solidFill>
                  <a:srgbClr val="010A4F"/>
                </a:solidFill>
                <a:latin typeface="Abril Fatface"/>
              </a:rPr>
              <a:t>FINALITATS</a:t>
            </a:r>
          </a:p>
        </p:txBody>
      </p:sp>
      <p:sp>
        <p:nvSpPr>
          <p:cNvPr id="6" name="TextBox 6"/>
          <p:cNvSpPr txBox="1"/>
          <p:nvPr/>
        </p:nvSpPr>
        <p:spPr>
          <a:xfrm>
            <a:off x="1818610" y="5066773"/>
            <a:ext cx="4687043" cy="1125139"/>
          </a:xfrm>
          <a:prstGeom prst="rect">
            <a:avLst/>
          </a:prstGeom>
        </p:spPr>
        <p:txBody>
          <a:bodyPr lIns="0" tIns="0" rIns="0" bIns="0" rtlCol="0" anchor="t">
            <a:spAutoFit/>
          </a:bodyPr>
          <a:lstStyle/>
          <a:p>
            <a:pPr>
              <a:lnSpc>
                <a:spcPts val="4332"/>
              </a:lnSpc>
            </a:pPr>
            <a:r>
              <a:rPr lang="en-US" sz="4332">
                <a:solidFill>
                  <a:srgbClr val="010A4F"/>
                </a:solidFill>
                <a:latin typeface="Abril Fatface Bold"/>
              </a:rPr>
              <a:t>de les actuacions del SAD</a:t>
            </a:r>
          </a:p>
        </p:txBody>
      </p:sp>
      <p:grpSp>
        <p:nvGrpSpPr>
          <p:cNvPr id="7" name="Group 7"/>
          <p:cNvGrpSpPr/>
          <p:nvPr/>
        </p:nvGrpSpPr>
        <p:grpSpPr>
          <a:xfrm>
            <a:off x="7570657" y="1163129"/>
            <a:ext cx="9685803" cy="2018796"/>
            <a:chOff x="0" y="0"/>
            <a:chExt cx="12914404" cy="2691727"/>
          </a:xfrm>
        </p:grpSpPr>
        <p:grpSp>
          <p:nvGrpSpPr>
            <p:cNvPr id="8" name="Group 8"/>
            <p:cNvGrpSpPr/>
            <p:nvPr/>
          </p:nvGrpSpPr>
          <p:grpSpPr>
            <a:xfrm rot="-5400000">
              <a:off x="5111338" y="-5111338"/>
              <a:ext cx="2691727" cy="12914404"/>
              <a:chOff x="0" y="0"/>
              <a:chExt cx="660400" cy="3168475"/>
            </a:xfrm>
          </p:grpSpPr>
          <p:sp>
            <p:nvSpPr>
              <p:cNvPr id="9" name="Freeform 9"/>
              <p:cNvSpPr/>
              <p:nvPr/>
            </p:nvSpPr>
            <p:spPr>
              <a:xfrm>
                <a:off x="0" y="0"/>
                <a:ext cx="660400" cy="3168476"/>
              </a:xfrm>
              <a:custGeom>
                <a:avLst/>
                <a:gdLst/>
                <a:ahLst/>
                <a:cxnLst/>
                <a:rect l="l" t="t" r="r" b="b"/>
                <a:pathLst>
                  <a:path w="660400" h="3168476">
                    <a:moveTo>
                      <a:pt x="535940" y="3168475"/>
                    </a:moveTo>
                    <a:lnTo>
                      <a:pt x="124460" y="3168475"/>
                    </a:lnTo>
                    <a:cubicBezTo>
                      <a:pt x="55880" y="3168475"/>
                      <a:pt x="0" y="3112595"/>
                      <a:pt x="0" y="3044015"/>
                    </a:cubicBezTo>
                    <a:lnTo>
                      <a:pt x="0" y="124460"/>
                    </a:lnTo>
                    <a:cubicBezTo>
                      <a:pt x="0" y="55880"/>
                      <a:pt x="55880" y="0"/>
                      <a:pt x="124460" y="0"/>
                    </a:cubicBezTo>
                    <a:lnTo>
                      <a:pt x="535940" y="0"/>
                    </a:lnTo>
                    <a:cubicBezTo>
                      <a:pt x="604520" y="0"/>
                      <a:pt x="660400" y="55880"/>
                      <a:pt x="660400" y="124460"/>
                    </a:cubicBezTo>
                    <a:lnTo>
                      <a:pt x="660400" y="3044016"/>
                    </a:lnTo>
                    <a:cubicBezTo>
                      <a:pt x="660400" y="3112595"/>
                      <a:pt x="604520" y="3168476"/>
                      <a:pt x="535940" y="3168476"/>
                    </a:cubicBezTo>
                    <a:close/>
                  </a:path>
                </a:pathLst>
              </a:custGeom>
              <a:solidFill>
                <a:srgbClr val="F5AFB9">
                  <a:alpha val="25882"/>
                </a:srgbClr>
              </a:solidFill>
            </p:spPr>
          </p:sp>
        </p:grpSp>
        <p:grpSp>
          <p:nvGrpSpPr>
            <p:cNvPr id="10" name="Group 10"/>
            <p:cNvGrpSpPr/>
            <p:nvPr/>
          </p:nvGrpSpPr>
          <p:grpSpPr>
            <a:xfrm>
              <a:off x="0" y="0"/>
              <a:ext cx="4010302" cy="2691727"/>
              <a:chOff x="0" y="0"/>
              <a:chExt cx="983905" cy="660400"/>
            </a:xfrm>
          </p:grpSpPr>
          <p:sp>
            <p:nvSpPr>
              <p:cNvPr id="11" name="Freeform 11"/>
              <p:cNvSpPr/>
              <p:nvPr/>
            </p:nvSpPr>
            <p:spPr>
              <a:xfrm>
                <a:off x="0" y="0"/>
                <a:ext cx="983905" cy="660400"/>
              </a:xfrm>
              <a:custGeom>
                <a:avLst/>
                <a:gdLst/>
                <a:ahLst/>
                <a:cxnLst/>
                <a:rect l="l" t="t" r="r" b="b"/>
                <a:pathLst>
                  <a:path w="983905" h="660400">
                    <a:moveTo>
                      <a:pt x="859445" y="660400"/>
                    </a:moveTo>
                    <a:lnTo>
                      <a:pt x="124460" y="660400"/>
                    </a:lnTo>
                    <a:cubicBezTo>
                      <a:pt x="55880" y="660400"/>
                      <a:pt x="0" y="604520"/>
                      <a:pt x="0" y="535940"/>
                    </a:cubicBezTo>
                    <a:lnTo>
                      <a:pt x="0" y="124460"/>
                    </a:lnTo>
                    <a:cubicBezTo>
                      <a:pt x="0" y="55880"/>
                      <a:pt x="55880" y="0"/>
                      <a:pt x="124460" y="0"/>
                    </a:cubicBezTo>
                    <a:lnTo>
                      <a:pt x="859445" y="0"/>
                    </a:lnTo>
                    <a:cubicBezTo>
                      <a:pt x="928025" y="0"/>
                      <a:pt x="983905" y="55880"/>
                      <a:pt x="983905" y="124460"/>
                    </a:cubicBezTo>
                    <a:lnTo>
                      <a:pt x="983905" y="535940"/>
                    </a:lnTo>
                    <a:cubicBezTo>
                      <a:pt x="983905" y="604520"/>
                      <a:pt x="928025" y="660400"/>
                      <a:pt x="859445" y="660400"/>
                    </a:cubicBezTo>
                    <a:close/>
                  </a:path>
                </a:pathLst>
              </a:custGeom>
              <a:solidFill>
                <a:srgbClr val="F5AFB9"/>
              </a:solidFill>
            </p:spPr>
          </p:sp>
        </p:grpSp>
      </p:grpSp>
      <p:sp>
        <p:nvSpPr>
          <p:cNvPr id="12" name="TextBox 12"/>
          <p:cNvSpPr txBox="1"/>
          <p:nvPr/>
        </p:nvSpPr>
        <p:spPr>
          <a:xfrm>
            <a:off x="7937380" y="1685842"/>
            <a:ext cx="2401330" cy="935269"/>
          </a:xfrm>
          <a:prstGeom prst="rect">
            <a:avLst/>
          </a:prstGeom>
        </p:spPr>
        <p:txBody>
          <a:bodyPr lIns="0" tIns="0" rIns="0" bIns="0" rtlCol="0" anchor="t">
            <a:spAutoFit/>
          </a:bodyPr>
          <a:lstStyle/>
          <a:p>
            <a:pPr marL="0" lvl="0" indent="0">
              <a:lnSpc>
                <a:spcPts val="3713"/>
              </a:lnSpc>
              <a:spcBef>
                <a:spcPct val="0"/>
              </a:spcBef>
            </a:pPr>
            <a:r>
              <a:rPr lang="en-US" sz="2856" spc="-28">
                <a:solidFill>
                  <a:srgbClr val="454699"/>
                </a:solidFill>
                <a:latin typeface="League Spartan Bold"/>
              </a:rPr>
              <a:t>Accions assistencials</a:t>
            </a:r>
          </a:p>
        </p:txBody>
      </p:sp>
      <p:sp>
        <p:nvSpPr>
          <p:cNvPr id="13" name="TextBox 13"/>
          <p:cNvSpPr txBox="1"/>
          <p:nvPr/>
        </p:nvSpPr>
        <p:spPr>
          <a:xfrm>
            <a:off x="10917331" y="1156825"/>
            <a:ext cx="5917582" cy="1952458"/>
          </a:xfrm>
          <a:prstGeom prst="rect">
            <a:avLst/>
          </a:prstGeom>
        </p:spPr>
        <p:txBody>
          <a:bodyPr lIns="0" tIns="0" rIns="0" bIns="0" rtlCol="0" anchor="t">
            <a:spAutoFit/>
          </a:bodyPr>
          <a:lstStyle/>
          <a:p>
            <a:pPr marL="0" lvl="0" indent="0" algn="just">
              <a:lnSpc>
                <a:spcPts val="3120"/>
              </a:lnSpc>
            </a:pPr>
            <a:r>
              <a:rPr lang="en-US" sz="2000" dirty="0">
                <a:solidFill>
                  <a:srgbClr val="454699"/>
                </a:solidFill>
                <a:latin typeface="Roboto"/>
              </a:rPr>
              <a:t>Compliment del </a:t>
            </a:r>
            <a:r>
              <a:rPr lang="en-US" sz="2000" dirty="0" err="1">
                <a:solidFill>
                  <a:srgbClr val="454699"/>
                </a:solidFill>
                <a:latin typeface="Roboto"/>
              </a:rPr>
              <a:t>conjunt</a:t>
            </a:r>
            <a:r>
              <a:rPr lang="en-US" sz="2000" dirty="0">
                <a:solidFill>
                  <a:srgbClr val="454699"/>
                </a:solidFill>
                <a:latin typeface="Roboto"/>
              </a:rPr>
              <a:t> de </a:t>
            </a:r>
            <a:r>
              <a:rPr lang="en-US" sz="2000" dirty="0" err="1">
                <a:solidFill>
                  <a:srgbClr val="454699"/>
                </a:solidFill>
                <a:latin typeface="Roboto"/>
              </a:rPr>
              <a:t>tasques</a:t>
            </a:r>
            <a:r>
              <a:rPr lang="en-US" sz="2000" dirty="0">
                <a:solidFill>
                  <a:srgbClr val="454699"/>
                </a:solidFill>
                <a:latin typeface="Roboto"/>
              </a:rPr>
              <a:t> que </a:t>
            </a:r>
            <a:r>
              <a:rPr lang="en-US" sz="2000" dirty="0" err="1">
                <a:solidFill>
                  <a:srgbClr val="454699"/>
                </a:solidFill>
                <a:latin typeface="Roboto"/>
              </a:rPr>
              <a:t>formen</a:t>
            </a:r>
            <a:r>
              <a:rPr lang="en-US" sz="2000" dirty="0">
                <a:solidFill>
                  <a:srgbClr val="454699"/>
                </a:solidFill>
                <a:latin typeface="Roboto"/>
              </a:rPr>
              <a:t> part de </a:t>
            </a:r>
            <a:r>
              <a:rPr lang="en-US" sz="2000" dirty="0" err="1">
                <a:solidFill>
                  <a:srgbClr val="454699"/>
                </a:solidFill>
                <a:latin typeface="Roboto"/>
              </a:rPr>
              <a:t>l’atenció</a:t>
            </a:r>
            <a:r>
              <a:rPr lang="en-US" sz="2000" dirty="0">
                <a:solidFill>
                  <a:srgbClr val="454699"/>
                </a:solidFill>
                <a:latin typeface="Roboto"/>
              </a:rPr>
              <a:t> </a:t>
            </a:r>
            <a:r>
              <a:rPr lang="en-US" sz="2000" dirty="0" err="1">
                <a:solidFill>
                  <a:srgbClr val="454699"/>
                </a:solidFill>
                <a:latin typeface="Roboto"/>
              </a:rPr>
              <a:t>i</a:t>
            </a:r>
            <a:r>
              <a:rPr lang="en-US" sz="2000" dirty="0">
                <a:solidFill>
                  <a:srgbClr val="454699"/>
                </a:solidFill>
                <a:latin typeface="Roboto"/>
              </a:rPr>
              <a:t> </a:t>
            </a:r>
            <a:r>
              <a:rPr lang="en-US" sz="2000" dirty="0" err="1">
                <a:solidFill>
                  <a:srgbClr val="454699"/>
                </a:solidFill>
                <a:latin typeface="Roboto"/>
              </a:rPr>
              <a:t>cura</a:t>
            </a:r>
            <a:r>
              <a:rPr lang="en-US" sz="2000" dirty="0">
                <a:solidFill>
                  <a:srgbClr val="454699"/>
                </a:solidFill>
                <a:latin typeface="Roboto"/>
              </a:rPr>
              <a:t> de la persona </a:t>
            </a:r>
            <a:r>
              <a:rPr lang="en-US" sz="2000" dirty="0" err="1">
                <a:solidFill>
                  <a:srgbClr val="454699"/>
                </a:solidFill>
                <a:latin typeface="Roboto"/>
              </a:rPr>
              <a:t>i</a:t>
            </a:r>
            <a:r>
              <a:rPr lang="en-US" sz="2000" dirty="0">
                <a:solidFill>
                  <a:srgbClr val="454699"/>
                </a:solidFill>
                <a:latin typeface="Roboto"/>
              </a:rPr>
              <a:t> a la </a:t>
            </a:r>
            <a:r>
              <a:rPr lang="en-US" sz="2000" dirty="0" err="1">
                <a:solidFill>
                  <a:srgbClr val="454699"/>
                </a:solidFill>
                <a:latin typeface="Roboto"/>
              </a:rPr>
              <a:t>realització</a:t>
            </a:r>
            <a:r>
              <a:rPr lang="en-US" sz="2000" dirty="0">
                <a:solidFill>
                  <a:srgbClr val="454699"/>
                </a:solidFill>
                <a:latin typeface="Roboto"/>
              </a:rPr>
              <a:t> de les </a:t>
            </a:r>
            <a:r>
              <a:rPr lang="en-US" sz="2000" dirty="0" err="1">
                <a:solidFill>
                  <a:srgbClr val="454699"/>
                </a:solidFill>
                <a:latin typeface="Roboto"/>
              </a:rPr>
              <a:t>activitats</a:t>
            </a:r>
            <a:r>
              <a:rPr lang="en-US" sz="2000" dirty="0">
                <a:solidFill>
                  <a:srgbClr val="454699"/>
                </a:solidFill>
                <a:latin typeface="Roboto"/>
              </a:rPr>
              <a:t> de </a:t>
            </a:r>
            <a:r>
              <a:rPr lang="en-US" sz="2000" dirty="0" err="1">
                <a:solidFill>
                  <a:srgbClr val="454699"/>
                </a:solidFill>
                <a:latin typeface="Roboto"/>
              </a:rPr>
              <a:t>caire</a:t>
            </a:r>
            <a:r>
              <a:rPr lang="en-US" sz="2000" dirty="0">
                <a:solidFill>
                  <a:srgbClr val="454699"/>
                </a:solidFill>
                <a:latin typeface="Roboto"/>
              </a:rPr>
              <a:t> </a:t>
            </a:r>
            <a:r>
              <a:rPr lang="en-US" sz="2000" dirty="0" err="1">
                <a:solidFill>
                  <a:srgbClr val="454699"/>
                </a:solidFill>
                <a:latin typeface="Roboto"/>
              </a:rPr>
              <a:t>domèstic</a:t>
            </a:r>
            <a:r>
              <a:rPr lang="en-US" sz="2000" dirty="0">
                <a:solidFill>
                  <a:srgbClr val="454699"/>
                </a:solidFill>
                <a:latin typeface="Roboto"/>
              </a:rPr>
              <a:t> </a:t>
            </a:r>
            <a:r>
              <a:rPr lang="en-US" sz="2000" dirty="0" err="1">
                <a:solidFill>
                  <a:srgbClr val="454699"/>
                </a:solidFill>
                <a:latin typeface="Roboto"/>
              </a:rPr>
              <a:t>imprescindibles</a:t>
            </a:r>
            <a:r>
              <a:rPr lang="en-US" sz="2000" dirty="0">
                <a:solidFill>
                  <a:srgbClr val="454699"/>
                </a:solidFill>
                <a:latin typeface="Roboto"/>
              </a:rPr>
              <a:t> </a:t>
            </a:r>
            <a:r>
              <a:rPr lang="en-US" sz="2000" dirty="0" err="1">
                <a:solidFill>
                  <a:srgbClr val="454699"/>
                </a:solidFill>
                <a:latin typeface="Roboto"/>
              </a:rPr>
              <a:t>en</a:t>
            </a:r>
            <a:r>
              <a:rPr lang="en-US" sz="2000" dirty="0">
                <a:solidFill>
                  <a:srgbClr val="454699"/>
                </a:solidFill>
                <a:latin typeface="Roboto"/>
              </a:rPr>
              <a:t> </a:t>
            </a:r>
            <a:r>
              <a:rPr lang="en-US" sz="2000" dirty="0" err="1">
                <a:solidFill>
                  <a:srgbClr val="454699"/>
                </a:solidFill>
                <a:latin typeface="Roboto"/>
              </a:rPr>
              <a:t>una</a:t>
            </a:r>
            <a:r>
              <a:rPr lang="en-US" sz="2000" dirty="0">
                <a:solidFill>
                  <a:srgbClr val="454699"/>
                </a:solidFill>
                <a:latin typeface="Roboto"/>
              </a:rPr>
              <a:t> </a:t>
            </a:r>
            <a:r>
              <a:rPr lang="en-US" sz="2000" dirty="0" err="1">
                <a:solidFill>
                  <a:srgbClr val="454699"/>
                </a:solidFill>
                <a:latin typeface="Roboto"/>
              </a:rPr>
              <a:t>llar</a:t>
            </a:r>
            <a:r>
              <a:rPr lang="en-US" sz="2000" dirty="0">
                <a:solidFill>
                  <a:srgbClr val="454699"/>
                </a:solidFill>
                <a:latin typeface="Roboto"/>
              </a:rPr>
              <a:t>, </a:t>
            </a:r>
            <a:r>
              <a:rPr lang="en-US" sz="2000" dirty="0" err="1">
                <a:solidFill>
                  <a:srgbClr val="454699"/>
                </a:solidFill>
                <a:latin typeface="Roboto"/>
              </a:rPr>
              <a:t>en</a:t>
            </a:r>
            <a:r>
              <a:rPr lang="en-US" sz="2000" dirty="0">
                <a:solidFill>
                  <a:srgbClr val="454699"/>
                </a:solidFill>
                <a:latin typeface="Roboto"/>
              </a:rPr>
              <a:t> </a:t>
            </a:r>
            <a:r>
              <a:rPr lang="en-US" sz="2000" dirty="0" err="1">
                <a:solidFill>
                  <a:srgbClr val="454699"/>
                </a:solidFill>
                <a:latin typeface="Roboto"/>
              </a:rPr>
              <a:t>cas</a:t>
            </a:r>
            <a:r>
              <a:rPr lang="en-US" sz="2000" dirty="0">
                <a:solidFill>
                  <a:srgbClr val="454699"/>
                </a:solidFill>
                <a:latin typeface="Roboto"/>
              </a:rPr>
              <a:t> que la persona </a:t>
            </a:r>
            <a:r>
              <a:rPr lang="en-US" sz="2000" dirty="0" err="1">
                <a:solidFill>
                  <a:srgbClr val="454699"/>
                </a:solidFill>
                <a:latin typeface="Roboto"/>
              </a:rPr>
              <a:t>usuària</a:t>
            </a:r>
            <a:r>
              <a:rPr lang="en-US" sz="2000" dirty="0">
                <a:solidFill>
                  <a:srgbClr val="454699"/>
                </a:solidFill>
                <a:latin typeface="Roboto"/>
              </a:rPr>
              <a:t> no </a:t>
            </a:r>
            <a:r>
              <a:rPr lang="en-US" sz="2000" dirty="0" err="1" smtClean="0">
                <a:solidFill>
                  <a:srgbClr val="454699"/>
                </a:solidFill>
                <a:latin typeface="Roboto"/>
              </a:rPr>
              <a:t>pugui</a:t>
            </a:r>
            <a:r>
              <a:rPr lang="en-US" sz="2000" dirty="0" smtClean="0">
                <a:solidFill>
                  <a:srgbClr val="454699"/>
                </a:solidFill>
                <a:latin typeface="Roboto"/>
              </a:rPr>
              <a:t> </a:t>
            </a:r>
            <a:r>
              <a:rPr lang="en-US" sz="2000" dirty="0" err="1" smtClean="0">
                <a:solidFill>
                  <a:srgbClr val="454699"/>
                </a:solidFill>
                <a:latin typeface="Roboto"/>
              </a:rPr>
              <a:t>participar</a:t>
            </a:r>
            <a:r>
              <a:rPr lang="en-US" sz="2000" dirty="0" smtClean="0">
                <a:solidFill>
                  <a:srgbClr val="454699"/>
                </a:solidFill>
                <a:latin typeface="Roboto"/>
              </a:rPr>
              <a:t> </a:t>
            </a:r>
            <a:r>
              <a:rPr lang="en-US" sz="2000" dirty="0" err="1" smtClean="0">
                <a:solidFill>
                  <a:srgbClr val="454699"/>
                </a:solidFill>
                <a:latin typeface="Roboto"/>
              </a:rPr>
              <a:t>en</a:t>
            </a:r>
            <a:r>
              <a:rPr lang="en-US" sz="2000" dirty="0" smtClean="0">
                <a:solidFill>
                  <a:srgbClr val="454699"/>
                </a:solidFill>
                <a:latin typeface="Roboto"/>
              </a:rPr>
              <a:t> les </a:t>
            </a:r>
            <a:r>
              <a:rPr lang="en-US" sz="2000" dirty="0" err="1" smtClean="0">
                <a:solidFill>
                  <a:srgbClr val="454699"/>
                </a:solidFill>
                <a:latin typeface="Roboto"/>
              </a:rPr>
              <a:t>tasques</a:t>
            </a:r>
            <a:r>
              <a:rPr lang="en-US" sz="2000" dirty="0" smtClean="0">
                <a:solidFill>
                  <a:srgbClr val="454699"/>
                </a:solidFill>
                <a:latin typeface="Roboto"/>
              </a:rPr>
              <a:t>.</a:t>
            </a:r>
            <a:endParaRPr lang="en-US" sz="2000" dirty="0">
              <a:solidFill>
                <a:srgbClr val="454699"/>
              </a:solidFill>
              <a:latin typeface="Roboto"/>
            </a:endParaRPr>
          </a:p>
        </p:txBody>
      </p:sp>
      <p:grpSp>
        <p:nvGrpSpPr>
          <p:cNvPr id="14" name="Group 14"/>
          <p:cNvGrpSpPr/>
          <p:nvPr/>
        </p:nvGrpSpPr>
        <p:grpSpPr>
          <a:xfrm>
            <a:off x="7570657" y="5543620"/>
            <a:ext cx="9688643" cy="2019388"/>
            <a:chOff x="0" y="0"/>
            <a:chExt cx="12918190" cy="2692517"/>
          </a:xfrm>
        </p:grpSpPr>
        <p:grpSp>
          <p:nvGrpSpPr>
            <p:cNvPr id="15" name="Group 15"/>
            <p:cNvGrpSpPr/>
            <p:nvPr/>
          </p:nvGrpSpPr>
          <p:grpSpPr>
            <a:xfrm rot="-5400000">
              <a:off x="5112837" y="-5112837"/>
              <a:ext cx="2692517" cy="12918190"/>
              <a:chOff x="0" y="0"/>
              <a:chExt cx="660400" cy="3168475"/>
            </a:xfrm>
          </p:grpSpPr>
          <p:sp>
            <p:nvSpPr>
              <p:cNvPr id="16" name="Freeform 16"/>
              <p:cNvSpPr/>
              <p:nvPr/>
            </p:nvSpPr>
            <p:spPr>
              <a:xfrm>
                <a:off x="0" y="0"/>
                <a:ext cx="660400" cy="3168476"/>
              </a:xfrm>
              <a:custGeom>
                <a:avLst/>
                <a:gdLst/>
                <a:ahLst/>
                <a:cxnLst/>
                <a:rect l="l" t="t" r="r" b="b"/>
                <a:pathLst>
                  <a:path w="660400" h="3168476">
                    <a:moveTo>
                      <a:pt x="535940" y="3168475"/>
                    </a:moveTo>
                    <a:lnTo>
                      <a:pt x="124460" y="3168475"/>
                    </a:lnTo>
                    <a:cubicBezTo>
                      <a:pt x="55880" y="3168475"/>
                      <a:pt x="0" y="3112595"/>
                      <a:pt x="0" y="3044015"/>
                    </a:cubicBezTo>
                    <a:lnTo>
                      <a:pt x="0" y="124460"/>
                    </a:lnTo>
                    <a:cubicBezTo>
                      <a:pt x="0" y="55880"/>
                      <a:pt x="55880" y="0"/>
                      <a:pt x="124460" y="0"/>
                    </a:cubicBezTo>
                    <a:lnTo>
                      <a:pt x="535940" y="0"/>
                    </a:lnTo>
                    <a:cubicBezTo>
                      <a:pt x="604520" y="0"/>
                      <a:pt x="660400" y="55880"/>
                      <a:pt x="660400" y="124460"/>
                    </a:cubicBezTo>
                    <a:lnTo>
                      <a:pt x="660400" y="3044016"/>
                    </a:lnTo>
                    <a:cubicBezTo>
                      <a:pt x="660400" y="3112595"/>
                      <a:pt x="604520" y="3168476"/>
                      <a:pt x="535940" y="3168476"/>
                    </a:cubicBezTo>
                    <a:close/>
                  </a:path>
                </a:pathLst>
              </a:custGeom>
              <a:solidFill>
                <a:srgbClr val="A89CE3">
                  <a:alpha val="25882"/>
                </a:srgbClr>
              </a:solidFill>
            </p:spPr>
          </p:sp>
        </p:grpSp>
        <p:grpSp>
          <p:nvGrpSpPr>
            <p:cNvPr id="17" name="Group 17"/>
            <p:cNvGrpSpPr/>
            <p:nvPr/>
          </p:nvGrpSpPr>
          <p:grpSpPr>
            <a:xfrm>
              <a:off x="0" y="0"/>
              <a:ext cx="4011478" cy="2692517"/>
              <a:chOff x="0" y="0"/>
              <a:chExt cx="983905" cy="660400"/>
            </a:xfrm>
          </p:grpSpPr>
          <p:sp>
            <p:nvSpPr>
              <p:cNvPr id="18" name="Freeform 18"/>
              <p:cNvSpPr/>
              <p:nvPr/>
            </p:nvSpPr>
            <p:spPr>
              <a:xfrm>
                <a:off x="0" y="0"/>
                <a:ext cx="983905" cy="660400"/>
              </a:xfrm>
              <a:custGeom>
                <a:avLst/>
                <a:gdLst/>
                <a:ahLst/>
                <a:cxnLst/>
                <a:rect l="l" t="t" r="r" b="b"/>
                <a:pathLst>
                  <a:path w="983905" h="660400">
                    <a:moveTo>
                      <a:pt x="859445" y="660400"/>
                    </a:moveTo>
                    <a:lnTo>
                      <a:pt x="124460" y="660400"/>
                    </a:lnTo>
                    <a:cubicBezTo>
                      <a:pt x="55880" y="660400"/>
                      <a:pt x="0" y="604520"/>
                      <a:pt x="0" y="535940"/>
                    </a:cubicBezTo>
                    <a:lnTo>
                      <a:pt x="0" y="124460"/>
                    </a:lnTo>
                    <a:cubicBezTo>
                      <a:pt x="0" y="55880"/>
                      <a:pt x="55880" y="0"/>
                      <a:pt x="124460" y="0"/>
                    </a:cubicBezTo>
                    <a:lnTo>
                      <a:pt x="859445" y="0"/>
                    </a:lnTo>
                    <a:cubicBezTo>
                      <a:pt x="928025" y="0"/>
                      <a:pt x="983905" y="55880"/>
                      <a:pt x="983905" y="124460"/>
                    </a:cubicBezTo>
                    <a:lnTo>
                      <a:pt x="983905" y="535940"/>
                    </a:lnTo>
                    <a:cubicBezTo>
                      <a:pt x="983905" y="604520"/>
                      <a:pt x="928025" y="660400"/>
                      <a:pt x="859445" y="660400"/>
                    </a:cubicBezTo>
                    <a:close/>
                  </a:path>
                </a:pathLst>
              </a:custGeom>
              <a:solidFill>
                <a:srgbClr val="A89CE3"/>
              </a:solidFill>
            </p:spPr>
          </p:sp>
        </p:grpSp>
      </p:grpSp>
      <p:grpSp>
        <p:nvGrpSpPr>
          <p:cNvPr id="19" name="Group 19"/>
          <p:cNvGrpSpPr/>
          <p:nvPr/>
        </p:nvGrpSpPr>
        <p:grpSpPr>
          <a:xfrm>
            <a:off x="7570657" y="3353374"/>
            <a:ext cx="9688643" cy="2019388"/>
            <a:chOff x="0" y="0"/>
            <a:chExt cx="12918190" cy="2692517"/>
          </a:xfrm>
        </p:grpSpPr>
        <p:grpSp>
          <p:nvGrpSpPr>
            <p:cNvPr id="20" name="Group 20"/>
            <p:cNvGrpSpPr/>
            <p:nvPr/>
          </p:nvGrpSpPr>
          <p:grpSpPr>
            <a:xfrm rot="-5400000">
              <a:off x="5112837" y="-5112837"/>
              <a:ext cx="2692517" cy="12918190"/>
              <a:chOff x="0" y="0"/>
              <a:chExt cx="660400" cy="3168475"/>
            </a:xfrm>
          </p:grpSpPr>
          <p:sp>
            <p:nvSpPr>
              <p:cNvPr id="21" name="Freeform 21"/>
              <p:cNvSpPr/>
              <p:nvPr/>
            </p:nvSpPr>
            <p:spPr>
              <a:xfrm>
                <a:off x="0" y="0"/>
                <a:ext cx="660400" cy="3168476"/>
              </a:xfrm>
              <a:custGeom>
                <a:avLst/>
                <a:gdLst/>
                <a:ahLst/>
                <a:cxnLst/>
                <a:rect l="l" t="t" r="r" b="b"/>
                <a:pathLst>
                  <a:path w="660400" h="3168476">
                    <a:moveTo>
                      <a:pt x="535940" y="3168475"/>
                    </a:moveTo>
                    <a:lnTo>
                      <a:pt x="124460" y="3168475"/>
                    </a:lnTo>
                    <a:cubicBezTo>
                      <a:pt x="55880" y="3168475"/>
                      <a:pt x="0" y="3112595"/>
                      <a:pt x="0" y="3044015"/>
                    </a:cubicBezTo>
                    <a:lnTo>
                      <a:pt x="0" y="124460"/>
                    </a:lnTo>
                    <a:cubicBezTo>
                      <a:pt x="0" y="55880"/>
                      <a:pt x="55880" y="0"/>
                      <a:pt x="124460" y="0"/>
                    </a:cubicBezTo>
                    <a:lnTo>
                      <a:pt x="535940" y="0"/>
                    </a:lnTo>
                    <a:cubicBezTo>
                      <a:pt x="604520" y="0"/>
                      <a:pt x="660400" y="55880"/>
                      <a:pt x="660400" y="124460"/>
                    </a:cubicBezTo>
                    <a:lnTo>
                      <a:pt x="660400" y="3044016"/>
                    </a:lnTo>
                    <a:cubicBezTo>
                      <a:pt x="660400" y="3112595"/>
                      <a:pt x="604520" y="3168476"/>
                      <a:pt x="535940" y="3168476"/>
                    </a:cubicBezTo>
                    <a:close/>
                  </a:path>
                </a:pathLst>
              </a:custGeom>
              <a:solidFill>
                <a:srgbClr val="B3C8E1">
                  <a:alpha val="25882"/>
                </a:srgbClr>
              </a:solidFill>
            </p:spPr>
          </p:sp>
        </p:grpSp>
        <p:grpSp>
          <p:nvGrpSpPr>
            <p:cNvPr id="22" name="Group 22"/>
            <p:cNvGrpSpPr/>
            <p:nvPr/>
          </p:nvGrpSpPr>
          <p:grpSpPr>
            <a:xfrm>
              <a:off x="0" y="0"/>
              <a:ext cx="4011478" cy="2692517"/>
              <a:chOff x="0" y="0"/>
              <a:chExt cx="983905" cy="660400"/>
            </a:xfrm>
          </p:grpSpPr>
          <p:sp>
            <p:nvSpPr>
              <p:cNvPr id="23" name="Freeform 23"/>
              <p:cNvSpPr/>
              <p:nvPr/>
            </p:nvSpPr>
            <p:spPr>
              <a:xfrm>
                <a:off x="0" y="0"/>
                <a:ext cx="983905" cy="660400"/>
              </a:xfrm>
              <a:custGeom>
                <a:avLst/>
                <a:gdLst/>
                <a:ahLst/>
                <a:cxnLst/>
                <a:rect l="l" t="t" r="r" b="b"/>
                <a:pathLst>
                  <a:path w="983905" h="660400">
                    <a:moveTo>
                      <a:pt x="859445" y="660400"/>
                    </a:moveTo>
                    <a:lnTo>
                      <a:pt x="124460" y="660400"/>
                    </a:lnTo>
                    <a:cubicBezTo>
                      <a:pt x="55880" y="660400"/>
                      <a:pt x="0" y="604520"/>
                      <a:pt x="0" y="535940"/>
                    </a:cubicBezTo>
                    <a:lnTo>
                      <a:pt x="0" y="124460"/>
                    </a:lnTo>
                    <a:cubicBezTo>
                      <a:pt x="0" y="55880"/>
                      <a:pt x="55880" y="0"/>
                      <a:pt x="124460" y="0"/>
                    </a:cubicBezTo>
                    <a:lnTo>
                      <a:pt x="859445" y="0"/>
                    </a:lnTo>
                    <a:cubicBezTo>
                      <a:pt x="928025" y="0"/>
                      <a:pt x="983905" y="55880"/>
                      <a:pt x="983905" y="124460"/>
                    </a:cubicBezTo>
                    <a:lnTo>
                      <a:pt x="983905" y="535940"/>
                    </a:lnTo>
                    <a:cubicBezTo>
                      <a:pt x="983905" y="604520"/>
                      <a:pt x="928025" y="660400"/>
                      <a:pt x="859445" y="660400"/>
                    </a:cubicBezTo>
                    <a:close/>
                  </a:path>
                </a:pathLst>
              </a:custGeom>
              <a:solidFill>
                <a:srgbClr val="B3C8E1"/>
              </a:solidFill>
            </p:spPr>
          </p:sp>
        </p:grpSp>
      </p:grpSp>
      <p:grpSp>
        <p:nvGrpSpPr>
          <p:cNvPr id="24" name="Group 24"/>
          <p:cNvGrpSpPr/>
          <p:nvPr/>
        </p:nvGrpSpPr>
        <p:grpSpPr>
          <a:xfrm>
            <a:off x="7573497" y="7734458"/>
            <a:ext cx="9685803" cy="2018796"/>
            <a:chOff x="0" y="0"/>
            <a:chExt cx="12914404" cy="2691727"/>
          </a:xfrm>
        </p:grpSpPr>
        <p:grpSp>
          <p:nvGrpSpPr>
            <p:cNvPr id="25" name="Group 25"/>
            <p:cNvGrpSpPr/>
            <p:nvPr/>
          </p:nvGrpSpPr>
          <p:grpSpPr>
            <a:xfrm rot="-5400000">
              <a:off x="5111338" y="-5111338"/>
              <a:ext cx="2691727" cy="12914404"/>
              <a:chOff x="0" y="0"/>
              <a:chExt cx="660400" cy="3168475"/>
            </a:xfrm>
          </p:grpSpPr>
          <p:sp>
            <p:nvSpPr>
              <p:cNvPr id="26" name="Freeform 26"/>
              <p:cNvSpPr/>
              <p:nvPr/>
            </p:nvSpPr>
            <p:spPr>
              <a:xfrm>
                <a:off x="0" y="0"/>
                <a:ext cx="660400" cy="3168476"/>
              </a:xfrm>
              <a:custGeom>
                <a:avLst/>
                <a:gdLst/>
                <a:ahLst/>
                <a:cxnLst/>
                <a:rect l="l" t="t" r="r" b="b"/>
                <a:pathLst>
                  <a:path w="660400" h="3168476">
                    <a:moveTo>
                      <a:pt x="535940" y="3168475"/>
                    </a:moveTo>
                    <a:lnTo>
                      <a:pt x="124460" y="3168475"/>
                    </a:lnTo>
                    <a:cubicBezTo>
                      <a:pt x="55880" y="3168475"/>
                      <a:pt x="0" y="3112595"/>
                      <a:pt x="0" y="3044015"/>
                    </a:cubicBezTo>
                    <a:lnTo>
                      <a:pt x="0" y="124460"/>
                    </a:lnTo>
                    <a:cubicBezTo>
                      <a:pt x="0" y="55880"/>
                      <a:pt x="55880" y="0"/>
                      <a:pt x="124460" y="0"/>
                    </a:cubicBezTo>
                    <a:lnTo>
                      <a:pt x="535940" y="0"/>
                    </a:lnTo>
                    <a:cubicBezTo>
                      <a:pt x="604520" y="0"/>
                      <a:pt x="660400" y="55880"/>
                      <a:pt x="660400" y="124460"/>
                    </a:cubicBezTo>
                    <a:lnTo>
                      <a:pt x="660400" y="3044016"/>
                    </a:lnTo>
                    <a:cubicBezTo>
                      <a:pt x="660400" y="3112595"/>
                      <a:pt x="604520" y="3168476"/>
                      <a:pt x="535940" y="3168476"/>
                    </a:cubicBezTo>
                    <a:close/>
                  </a:path>
                </a:pathLst>
              </a:custGeom>
              <a:solidFill>
                <a:srgbClr val="B3C8E1">
                  <a:alpha val="25882"/>
                </a:srgbClr>
              </a:solidFill>
            </p:spPr>
          </p:sp>
        </p:grpSp>
        <p:grpSp>
          <p:nvGrpSpPr>
            <p:cNvPr id="27" name="Group 27"/>
            <p:cNvGrpSpPr/>
            <p:nvPr/>
          </p:nvGrpSpPr>
          <p:grpSpPr>
            <a:xfrm>
              <a:off x="0" y="0"/>
              <a:ext cx="4010302" cy="2691727"/>
              <a:chOff x="0" y="0"/>
              <a:chExt cx="983905" cy="660400"/>
            </a:xfrm>
          </p:grpSpPr>
          <p:sp>
            <p:nvSpPr>
              <p:cNvPr id="28" name="Freeform 28"/>
              <p:cNvSpPr/>
              <p:nvPr/>
            </p:nvSpPr>
            <p:spPr>
              <a:xfrm>
                <a:off x="0" y="0"/>
                <a:ext cx="983905" cy="660400"/>
              </a:xfrm>
              <a:custGeom>
                <a:avLst/>
                <a:gdLst/>
                <a:ahLst/>
                <a:cxnLst/>
                <a:rect l="l" t="t" r="r" b="b"/>
                <a:pathLst>
                  <a:path w="983905" h="660400">
                    <a:moveTo>
                      <a:pt x="859445" y="660400"/>
                    </a:moveTo>
                    <a:lnTo>
                      <a:pt x="124460" y="660400"/>
                    </a:lnTo>
                    <a:cubicBezTo>
                      <a:pt x="55880" y="660400"/>
                      <a:pt x="0" y="604520"/>
                      <a:pt x="0" y="535940"/>
                    </a:cubicBezTo>
                    <a:lnTo>
                      <a:pt x="0" y="124460"/>
                    </a:lnTo>
                    <a:cubicBezTo>
                      <a:pt x="0" y="55880"/>
                      <a:pt x="55880" y="0"/>
                      <a:pt x="124460" y="0"/>
                    </a:cubicBezTo>
                    <a:lnTo>
                      <a:pt x="859445" y="0"/>
                    </a:lnTo>
                    <a:cubicBezTo>
                      <a:pt x="928025" y="0"/>
                      <a:pt x="983905" y="55880"/>
                      <a:pt x="983905" y="124460"/>
                    </a:cubicBezTo>
                    <a:lnTo>
                      <a:pt x="983905" y="535940"/>
                    </a:lnTo>
                    <a:cubicBezTo>
                      <a:pt x="983905" y="604520"/>
                      <a:pt x="928025" y="660400"/>
                      <a:pt x="859445" y="660400"/>
                    </a:cubicBezTo>
                    <a:close/>
                  </a:path>
                </a:pathLst>
              </a:custGeom>
              <a:solidFill>
                <a:srgbClr val="B3C8E1"/>
              </a:solidFill>
            </p:spPr>
          </p:sp>
        </p:grpSp>
      </p:grpSp>
      <p:sp>
        <p:nvSpPr>
          <p:cNvPr id="29" name="TextBox 29"/>
          <p:cNvSpPr txBox="1"/>
          <p:nvPr/>
        </p:nvSpPr>
        <p:spPr>
          <a:xfrm>
            <a:off x="7937380" y="3964647"/>
            <a:ext cx="2251081" cy="935269"/>
          </a:xfrm>
          <a:prstGeom prst="rect">
            <a:avLst/>
          </a:prstGeom>
        </p:spPr>
        <p:txBody>
          <a:bodyPr lIns="0" tIns="0" rIns="0" bIns="0" rtlCol="0" anchor="t">
            <a:spAutoFit/>
          </a:bodyPr>
          <a:lstStyle/>
          <a:p>
            <a:pPr marL="0" lvl="0" indent="0">
              <a:lnSpc>
                <a:spcPts val="3713"/>
              </a:lnSpc>
              <a:spcBef>
                <a:spcPct val="0"/>
              </a:spcBef>
            </a:pPr>
            <a:r>
              <a:rPr lang="en-US" sz="2856" spc="-28">
                <a:solidFill>
                  <a:srgbClr val="454699"/>
                </a:solidFill>
                <a:latin typeface="League Spartan Bold"/>
              </a:rPr>
              <a:t>Accions preventives</a:t>
            </a:r>
          </a:p>
        </p:txBody>
      </p:sp>
      <p:sp>
        <p:nvSpPr>
          <p:cNvPr id="30" name="TextBox 30"/>
          <p:cNvSpPr txBox="1"/>
          <p:nvPr/>
        </p:nvSpPr>
        <p:spPr>
          <a:xfrm>
            <a:off x="7937380" y="6153812"/>
            <a:ext cx="2129226" cy="935269"/>
          </a:xfrm>
          <a:prstGeom prst="rect">
            <a:avLst/>
          </a:prstGeom>
        </p:spPr>
        <p:txBody>
          <a:bodyPr lIns="0" tIns="0" rIns="0" bIns="0" rtlCol="0" anchor="t">
            <a:spAutoFit/>
          </a:bodyPr>
          <a:lstStyle/>
          <a:p>
            <a:pPr marL="0" lvl="0" indent="0">
              <a:lnSpc>
                <a:spcPts val="3713"/>
              </a:lnSpc>
              <a:spcBef>
                <a:spcPct val="0"/>
              </a:spcBef>
            </a:pPr>
            <a:r>
              <a:rPr lang="en-US" sz="2856" spc="-28">
                <a:solidFill>
                  <a:srgbClr val="454699"/>
                </a:solidFill>
                <a:latin typeface="League Spartan Bold"/>
              </a:rPr>
              <a:t>Accions educatives</a:t>
            </a:r>
          </a:p>
        </p:txBody>
      </p:sp>
      <p:sp>
        <p:nvSpPr>
          <p:cNvPr id="31" name="TextBox 31"/>
          <p:cNvSpPr txBox="1"/>
          <p:nvPr/>
        </p:nvSpPr>
        <p:spPr>
          <a:xfrm>
            <a:off x="7937380" y="8160800"/>
            <a:ext cx="2799807" cy="825665"/>
          </a:xfrm>
          <a:prstGeom prst="rect">
            <a:avLst/>
          </a:prstGeom>
        </p:spPr>
        <p:txBody>
          <a:bodyPr lIns="0" tIns="0" rIns="0" bIns="0" rtlCol="0" anchor="t">
            <a:spAutoFit/>
          </a:bodyPr>
          <a:lstStyle/>
          <a:p>
            <a:pPr marL="0" lvl="0" indent="0">
              <a:lnSpc>
                <a:spcPts val="3359"/>
              </a:lnSpc>
              <a:spcBef>
                <a:spcPct val="0"/>
              </a:spcBef>
            </a:pPr>
            <a:r>
              <a:rPr lang="en-US" sz="2584" spc="-25">
                <a:solidFill>
                  <a:srgbClr val="454699"/>
                </a:solidFill>
                <a:latin typeface="League Spartan Bold"/>
              </a:rPr>
              <a:t>Accions rehabilitadores</a:t>
            </a:r>
          </a:p>
        </p:txBody>
      </p:sp>
      <p:sp>
        <p:nvSpPr>
          <p:cNvPr id="32" name="TextBox 32"/>
          <p:cNvSpPr txBox="1"/>
          <p:nvPr/>
        </p:nvSpPr>
        <p:spPr>
          <a:xfrm>
            <a:off x="10917331" y="3730379"/>
            <a:ext cx="5935561" cy="1384757"/>
          </a:xfrm>
          <a:prstGeom prst="rect">
            <a:avLst/>
          </a:prstGeom>
        </p:spPr>
        <p:txBody>
          <a:bodyPr lIns="0" tIns="0" rIns="0" bIns="0" rtlCol="0" anchor="t">
            <a:spAutoFit/>
          </a:bodyPr>
          <a:lstStyle/>
          <a:p>
            <a:pPr marL="0" lvl="0" indent="0">
              <a:lnSpc>
                <a:spcPts val="3688"/>
              </a:lnSpc>
            </a:pPr>
            <a:r>
              <a:rPr lang="ca-ES" sz="2597" dirty="0" smtClean="0">
                <a:solidFill>
                  <a:srgbClr val="454699"/>
                </a:solidFill>
                <a:latin typeface="Roboto"/>
              </a:rPr>
              <a:t>Pal·liar possibles situacions de risc de la persona usuària tant dins com fora del domicili</a:t>
            </a:r>
            <a:endParaRPr lang="ca-ES" sz="2597" dirty="0">
              <a:solidFill>
                <a:srgbClr val="454699"/>
              </a:solidFill>
              <a:latin typeface="Roboto"/>
            </a:endParaRPr>
          </a:p>
        </p:txBody>
      </p:sp>
      <p:sp>
        <p:nvSpPr>
          <p:cNvPr id="33" name="TextBox 33"/>
          <p:cNvSpPr txBox="1"/>
          <p:nvPr/>
        </p:nvSpPr>
        <p:spPr>
          <a:xfrm>
            <a:off x="10823564" y="5657906"/>
            <a:ext cx="6105115" cy="1778076"/>
          </a:xfrm>
          <a:prstGeom prst="rect">
            <a:avLst/>
          </a:prstGeom>
        </p:spPr>
        <p:txBody>
          <a:bodyPr lIns="0" tIns="0" rIns="0" bIns="0" rtlCol="0" anchor="t">
            <a:spAutoFit/>
          </a:bodyPr>
          <a:lstStyle/>
          <a:p>
            <a:pPr marL="0" lvl="0" indent="0" algn="just">
              <a:lnSpc>
                <a:spcPts val="3546"/>
              </a:lnSpc>
            </a:pPr>
            <a:r>
              <a:rPr lang="en-US" sz="2497">
                <a:solidFill>
                  <a:srgbClr val="454699"/>
                </a:solidFill>
                <a:latin typeface="Roboto"/>
              </a:rPr>
              <a:t>Adquisició i millora d’hàbits domèstics i personals, que mantinguin el grau d’autonomia de la persona (ho pugui fer sola i de manera correcta).</a:t>
            </a:r>
          </a:p>
        </p:txBody>
      </p:sp>
      <p:sp>
        <p:nvSpPr>
          <p:cNvPr id="34" name="TextBox 34"/>
          <p:cNvSpPr txBox="1"/>
          <p:nvPr/>
        </p:nvSpPr>
        <p:spPr>
          <a:xfrm>
            <a:off x="10823564" y="8033083"/>
            <a:ext cx="6005495" cy="1023950"/>
          </a:xfrm>
          <a:prstGeom prst="rect">
            <a:avLst/>
          </a:prstGeom>
        </p:spPr>
        <p:txBody>
          <a:bodyPr lIns="0" tIns="0" rIns="0" bIns="0" rtlCol="0" anchor="t">
            <a:spAutoFit/>
          </a:bodyPr>
          <a:lstStyle/>
          <a:p>
            <a:pPr marL="0" lvl="0" indent="0" algn="just">
              <a:lnSpc>
                <a:spcPts val="4114"/>
              </a:lnSpc>
            </a:pPr>
            <a:r>
              <a:rPr lang="en-US" sz="2897">
                <a:solidFill>
                  <a:srgbClr val="454699"/>
                </a:solidFill>
                <a:latin typeface="Roboto"/>
              </a:rPr>
              <a:t>Recuperar funcions perdudes com caminar, vestir-se, etc.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3C8E1"/>
        </a:solidFill>
        <a:effectLst/>
      </p:bgPr>
    </p:bg>
    <p:spTree>
      <p:nvGrpSpPr>
        <p:cNvPr id="1" name=""/>
        <p:cNvGrpSpPr/>
        <p:nvPr/>
      </p:nvGrpSpPr>
      <p:grpSpPr>
        <a:xfrm>
          <a:off x="0" y="0"/>
          <a:ext cx="0" cy="0"/>
          <a:chOff x="0" y="0"/>
          <a:chExt cx="0" cy="0"/>
        </a:xfrm>
      </p:grpSpPr>
      <p:grpSp>
        <p:nvGrpSpPr>
          <p:cNvPr id="2" name="Group 2"/>
          <p:cNvGrpSpPr/>
          <p:nvPr/>
        </p:nvGrpSpPr>
        <p:grpSpPr>
          <a:xfrm>
            <a:off x="1022745" y="807828"/>
            <a:ext cx="16230600" cy="8747544"/>
            <a:chOff x="0" y="0"/>
            <a:chExt cx="2680843" cy="1444851"/>
          </a:xfrm>
        </p:grpSpPr>
        <p:sp>
          <p:nvSpPr>
            <p:cNvPr id="3" name="Freeform 3"/>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4" name="AutoShape 4"/>
          <p:cNvSpPr/>
          <p:nvPr/>
        </p:nvSpPr>
        <p:spPr>
          <a:xfrm flipH="1">
            <a:off x="5741668" y="5162550"/>
            <a:ext cx="6292009" cy="0"/>
          </a:xfrm>
          <a:prstGeom prst="line">
            <a:avLst/>
          </a:prstGeom>
          <a:ln w="38100" cap="flat">
            <a:solidFill>
              <a:srgbClr val="010A4F"/>
            </a:solidFill>
            <a:prstDash val="solid"/>
            <a:headEnd type="none" w="sm" len="sm"/>
            <a:tailEnd type="none" w="sm" len="sm"/>
          </a:ln>
        </p:spPr>
      </p:sp>
      <p:sp>
        <p:nvSpPr>
          <p:cNvPr id="5" name="TextBox 5"/>
          <p:cNvSpPr txBox="1"/>
          <p:nvPr/>
        </p:nvSpPr>
        <p:spPr>
          <a:xfrm>
            <a:off x="4992379" y="1314450"/>
            <a:ext cx="7927358" cy="1374406"/>
          </a:xfrm>
          <a:prstGeom prst="rect">
            <a:avLst/>
          </a:prstGeom>
        </p:spPr>
        <p:txBody>
          <a:bodyPr lIns="0" tIns="0" rIns="0" bIns="0" rtlCol="0" anchor="t">
            <a:spAutoFit/>
          </a:bodyPr>
          <a:lstStyle/>
          <a:p>
            <a:pPr algn="ctr">
              <a:lnSpc>
                <a:spcPts val="5036"/>
              </a:lnSpc>
            </a:pPr>
            <a:r>
              <a:rPr lang="en-US" sz="6715">
                <a:solidFill>
                  <a:srgbClr val="010A4F"/>
                </a:solidFill>
                <a:latin typeface="Abril Fatface"/>
              </a:rPr>
              <a:t>7. A qui va dirigit el SAD?</a:t>
            </a:r>
          </a:p>
        </p:txBody>
      </p:sp>
      <p:sp>
        <p:nvSpPr>
          <p:cNvPr id="6" name="TextBox 6"/>
          <p:cNvSpPr txBox="1"/>
          <p:nvPr/>
        </p:nvSpPr>
        <p:spPr>
          <a:xfrm>
            <a:off x="5766336" y="5124450"/>
            <a:ext cx="6242674" cy="529443"/>
          </a:xfrm>
          <a:prstGeom prst="rect">
            <a:avLst/>
          </a:prstGeom>
        </p:spPr>
        <p:txBody>
          <a:bodyPr lIns="0" tIns="0" rIns="0" bIns="0" rtlCol="0" anchor="t">
            <a:spAutoFit/>
          </a:bodyPr>
          <a:lstStyle/>
          <a:p>
            <a:pPr algn="ctr">
              <a:lnSpc>
                <a:spcPts val="4418"/>
              </a:lnSpc>
              <a:spcBef>
                <a:spcPct val="0"/>
              </a:spcBef>
            </a:pPr>
            <a:r>
              <a:rPr lang="en-US" sz="3155" spc="18">
                <a:solidFill>
                  <a:srgbClr val="010A4F"/>
                </a:solidFill>
                <a:latin typeface="Abril Fatface"/>
              </a:rPr>
              <a:t>COL·LECTIUS</a:t>
            </a:r>
          </a:p>
        </p:txBody>
      </p:sp>
      <p:sp>
        <p:nvSpPr>
          <p:cNvPr id="7" name="TextBox 7"/>
          <p:cNvSpPr txBox="1"/>
          <p:nvPr/>
        </p:nvSpPr>
        <p:spPr>
          <a:xfrm>
            <a:off x="1610360" y="2797895"/>
            <a:ext cx="15200232" cy="2091689"/>
          </a:xfrm>
          <a:prstGeom prst="rect">
            <a:avLst/>
          </a:prstGeom>
        </p:spPr>
        <p:txBody>
          <a:bodyPr lIns="0" tIns="0" rIns="0" bIns="0" rtlCol="0" anchor="t">
            <a:spAutoFit/>
          </a:bodyPr>
          <a:lstStyle/>
          <a:p>
            <a:pPr algn="just">
              <a:lnSpc>
                <a:spcPts val="3360"/>
              </a:lnSpc>
            </a:pPr>
            <a:r>
              <a:rPr lang="en-US" sz="2400">
                <a:solidFill>
                  <a:srgbClr val="010A4F"/>
                </a:solidFill>
                <a:latin typeface="Arimo"/>
              </a:rPr>
              <a:t>El serveis d’ajut a domicili s’adrecen, en general, a donar resposta a les necessitats d’atenció de les persones o unitats de convivència que es troben en </a:t>
            </a:r>
            <a:r>
              <a:rPr lang="en-US" sz="2400">
                <a:solidFill>
                  <a:srgbClr val="010A4F"/>
                </a:solidFill>
                <a:latin typeface="Arimo Bold"/>
              </a:rPr>
              <a:t>situació de vulnerabilitat</a:t>
            </a:r>
            <a:r>
              <a:rPr lang="en-US" sz="2400">
                <a:solidFill>
                  <a:srgbClr val="010A4F"/>
                </a:solidFill>
                <a:latin typeface="Arimo"/>
              </a:rPr>
              <a:t> o que necessiten un </a:t>
            </a:r>
            <a:r>
              <a:rPr lang="en-US" sz="2400">
                <a:solidFill>
                  <a:srgbClr val="010A4F"/>
                </a:solidFill>
                <a:latin typeface="Arimo Bold"/>
              </a:rPr>
              <a:t>suport per a la realització de les activitats bàsiques de la vida diària (ABVD).</a:t>
            </a:r>
          </a:p>
          <a:p>
            <a:pPr algn="just">
              <a:lnSpc>
                <a:spcPts val="3360"/>
              </a:lnSpc>
            </a:pPr>
            <a:r>
              <a:rPr lang="en-US" sz="2400">
                <a:solidFill>
                  <a:srgbClr val="010A4F"/>
                </a:solidFill>
                <a:latin typeface="Arimo"/>
              </a:rPr>
              <a:t>També poden intervenir davant de situacions complexes d’altres col·lectius que de manera habitual no necessitarien una atenció especialitzada dins del domicili.</a:t>
            </a:r>
          </a:p>
        </p:txBody>
      </p:sp>
      <p:sp>
        <p:nvSpPr>
          <p:cNvPr id="8" name="TextBox 8"/>
          <p:cNvSpPr txBox="1"/>
          <p:nvPr/>
        </p:nvSpPr>
        <p:spPr>
          <a:xfrm>
            <a:off x="1357589" y="6097405"/>
            <a:ext cx="7269580" cy="2995203"/>
          </a:xfrm>
          <a:prstGeom prst="rect">
            <a:avLst/>
          </a:prstGeom>
        </p:spPr>
        <p:txBody>
          <a:bodyPr lIns="0" tIns="0" rIns="0" bIns="0" rtlCol="0" anchor="t">
            <a:spAutoFit/>
          </a:bodyPr>
          <a:lstStyle/>
          <a:p>
            <a:pPr>
              <a:lnSpc>
                <a:spcPts val="3435"/>
              </a:lnSpc>
            </a:pPr>
            <a:r>
              <a:rPr lang="en-US" sz="2453">
                <a:solidFill>
                  <a:srgbClr val="010A4F"/>
                </a:solidFill>
                <a:latin typeface="Arimo"/>
              </a:rPr>
              <a:t>• Persones grans de més de vuitanta anys.</a:t>
            </a:r>
          </a:p>
          <a:p>
            <a:pPr>
              <a:lnSpc>
                <a:spcPts val="3435"/>
              </a:lnSpc>
            </a:pPr>
            <a:r>
              <a:rPr lang="en-US" sz="2453">
                <a:solidFill>
                  <a:srgbClr val="010A4F"/>
                </a:solidFill>
                <a:latin typeface="Arimo"/>
              </a:rPr>
              <a:t>• Persones en situació de dependència i/o manca d’autonomia.</a:t>
            </a:r>
          </a:p>
          <a:p>
            <a:pPr>
              <a:lnSpc>
                <a:spcPts val="3435"/>
              </a:lnSpc>
            </a:pPr>
            <a:r>
              <a:rPr lang="en-US" sz="2453">
                <a:solidFill>
                  <a:srgbClr val="010A4F"/>
                </a:solidFill>
                <a:latin typeface="Arimo"/>
              </a:rPr>
              <a:t>• Persones discapacitades.</a:t>
            </a:r>
          </a:p>
          <a:p>
            <a:pPr>
              <a:lnSpc>
                <a:spcPts val="3435"/>
              </a:lnSpc>
            </a:pPr>
            <a:r>
              <a:rPr lang="en-US" sz="2453">
                <a:solidFill>
                  <a:srgbClr val="010A4F"/>
                </a:solidFill>
                <a:latin typeface="Arimo"/>
              </a:rPr>
              <a:t>• Persones amb problemes de drogodependències.</a:t>
            </a:r>
          </a:p>
          <a:p>
            <a:pPr>
              <a:lnSpc>
                <a:spcPts val="3435"/>
              </a:lnSpc>
            </a:pPr>
            <a:r>
              <a:rPr lang="en-US" sz="2453">
                <a:solidFill>
                  <a:srgbClr val="010A4F"/>
                </a:solidFill>
                <a:latin typeface="Arimo"/>
              </a:rPr>
              <a:t>• Malalts crònics o terminals.</a:t>
            </a:r>
          </a:p>
          <a:p>
            <a:pPr>
              <a:lnSpc>
                <a:spcPts val="3435"/>
              </a:lnSpc>
            </a:pPr>
            <a:r>
              <a:rPr lang="en-US" sz="2453">
                <a:solidFill>
                  <a:srgbClr val="010A4F"/>
                </a:solidFill>
                <a:latin typeface="Arimo"/>
              </a:rPr>
              <a:t>• Persones amb problemes de salut mental.</a:t>
            </a:r>
          </a:p>
        </p:txBody>
      </p:sp>
      <p:sp>
        <p:nvSpPr>
          <p:cNvPr id="9" name="TextBox 9"/>
          <p:cNvSpPr txBox="1"/>
          <p:nvPr/>
        </p:nvSpPr>
        <p:spPr>
          <a:xfrm>
            <a:off x="9310188" y="6097405"/>
            <a:ext cx="7669422" cy="2995203"/>
          </a:xfrm>
          <a:prstGeom prst="rect">
            <a:avLst/>
          </a:prstGeom>
        </p:spPr>
        <p:txBody>
          <a:bodyPr lIns="0" tIns="0" rIns="0" bIns="0" rtlCol="0" anchor="t">
            <a:spAutoFit/>
          </a:bodyPr>
          <a:lstStyle/>
          <a:p>
            <a:pPr marL="0" lvl="0" indent="0" algn="l">
              <a:lnSpc>
                <a:spcPts val="3435"/>
              </a:lnSpc>
              <a:spcBef>
                <a:spcPct val="0"/>
              </a:spcBef>
            </a:pPr>
            <a:r>
              <a:rPr lang="en-US" sz="2453" u="none" strike="noStrike">
                <a:solidFill>
                  <a:srgbClr val="010A4F"/>
                </a:solidFill>
                <a:latin typeface="Arimo"/>
              </a:rPr>
              <a:t>• Persones sense hàbits d’organització de la llar i que són responsables directes de persones vulnerables, per exemple infants.</a:t>
            </a:r>
          </a:p>
          <a:p>
            <a:pPr marL="0" lvl="0" indent="0" algn="l">
              <a:lnSpc>
                <a:spcPts val="3435"/>
              </a:lnSpc>
              <a:spcBef>
                <a:spcPct val="0"/>
              </a:spcBef>
            </a:pPr>
            <a:r>
              <a:rPr lang="en-US" sz="2453" u="none" strike="noStrike">
                <a:solidFill>
                  <a:srgbClr val="010A4F"/>
                </a:solidFill>
                <a:latin typeface="Arimo"/>
              </a:rPr>
              <a:t>• Famílies amb infants o adolescents que necessiten cura o atenció especialit-zada dins del domicili.</a:t>
            </a:r>
          </a:p>
          <a:p>
            <a:pPr marL="0" lvl="0" indent="0" algn="l">
              <a:lnSpc>
                <a:spcPts val="3435"/>
              </a:lnSpc>
              <a:spcBef>
                <a:spcPct val="0"/>
              </a:spcBef>
            </a:pPr>
            <a:r>
              <a:rPr lang="en-US" sz="2453" u="none" strike="noStrike">
                <a:solidFill>
                  <a:srgbClr val="010A4F"/>
                </a:solidFill>
                <a:latin typeface="Arimo"/>
              </a:rPr>
              <a:t>• Qualsevol altra persona que des de serveis socials es valori vulnerable i que necessita el servei.</a:t>
            </a:r>
          </a:p>
        </p:txBody>
      </p:sp>
      <p:sp>
        <p:nvSpPr>
          <p:cNvPr id="10" name="TextBox 10"/>
          <p:cNvSpPr txBox="1"/>
          <p:nvPr/>
        </p:nvSpPr>
        <p:spPr>
          <a:xfrm>
            <a:off x="1947066" y="1116185"/>
            <a:ext cx="1763942" cy="1066184"/>
          </a:xfrm>
          <a:prstGeom prst="rect">
            <a:avLst/>
          </a:prstGeom>
        </p:spPr>
        <p:txBody>
          <a:bodyPr lIns="0" tIns="0" rIns="0" bIns="0" rtlCol="0" anchor="t">
            <a:spAutoFit/>
          </a:bodyPr>
          <a:lstStyle/>
          <a:p>
            <a:pPr algn="ctr">
              <a:lnSpc>
                <a:spcPts val="4233"/>
              </a:lnSpc>
            </a:pPr>
            <a:r>
              <a:rPr lang="en-US" sz="3024">
                <a:solidFill>
                  <a:srgbClr val="454699"/>
                </a:solidFill>
                <a:latin typeface="Arimo Bold"/>
              </a:rPr>
              <a:t>Activitat Llibreta 2 </a:t>
            </a:r>
          </a:p>
        </p:txBody>
      </p:sp>
      <p:sp>
        <p:nvSpPr>
          <p:cNvPr id="11" name="Freeform 11"/>
          <p:cNvSpPr/>
          <p:nvPr/>
        </p:nvSpPr>
        <p:spPr>
          <a:xfrm>
            <a:off x="1357589" y="685898"/>
            <a:ext cx="2002958" cy="2002958"/>
          </a:xfrm>
          <a:custGeom>
            <a:avLst/>
            <a:gdLst/>
            <a:ahLst/>
            <a:cxnLst/>
            <a:rect l="l" t="t" r="r" b="b"/>
            <a:pathLst>
              <a:path w="2002958" h="2002958">
                <a:moveTo>
                  <a:pt x="0" y="0"/>
                </a:moveTo>
                <a:lnTo>
                  <a:pt x="2002958" y="0"/>
                </a:lnTo>
                <a:lnTo>
                  <a:pt x="2002958" y="2002958"/>
                </a:lnTo>
                <a:lnTo>
                  <a:pt x="0" y="200295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1F1"/>
        </a:solidFill>
        <a:effectLst/>
      </p:bgPr>
    </p:bg>
    <p:spTree>
      <p:nvGrpSpPr>
        <p:cNvPr id="1" name=""/>
        <p:cNvGrpSpPr/>
        <p:nvPr/>
      </p:nvGrpSpPr>
      <p:grpSpPr>
        <a:xfrm>
          <a:off x="0" y="0"/>
          <a:ext cx="0" cy="0"/>
          <a:chOff x="0" y="0"/>
          <a:chExt cx="0" cy="0"/>
        </a:xfrm>
      </p:grpSpPr>
      <p:sp>
        <p:nvSpPr>
          <p:cNvPr id="2" name="Freeform 2"/>
          <p:cNvSpPr/>
          <p:nvPr/>
        </p:nvSpPr>
        <p:spPr>
          <a:xfrm rot="-2700000">
            <a:off x="3103968" y="7569885"/>
            <a:ext cx="18582162" cy="3878520"/>
          </a:xfrm>
          <a:custGeom>
            <a:avLst/>
            <a:gdLst/>
            <a:ahLst/>
            <a:cxnLst/>
            <a:rect l="l" t="t" r="r" b="b"/>
            <a:pathLst>
              <a:path w="18582162" h="3878520">
                <a:moveTo>
                  <a:pt x="0" y="0"/>
                </a:moveTo>
                <a:lnTo>
                  <a:pt x="18582162" y="0"/>
                </a:lnTo>
                <a:lnTo>
                  <a:pt x="18582162" y="3878520"/>
                </a:lnTo>
                <a:lnTo>
                  <a:pt x="0" y="387852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rot="5400000">
            <a:off x="-4298254" y="5317241"/>
            <a:ext cx="14235737" cy="2633200"/>
          </a:xfrm>
          <a:custGeom>
            <a:avLst/>
            <a:gdLst/>
            <a:ahLst/>
            <a:cxnLst/>
            <a:rect l="l" t="t" r="r" b="b"/>
            <a:pathLst>
              <a:path w="14235737" h="2633200">
                <a:moveTo>
                  <a:pt x="0" y="0"/>
                </a:moveTo>
                <a:lnTo>
                  <a:pt x="14235738" y="0"/>
                </a:lnTo>
                <a:lnTo>
                  <a:pt x="14235738" y="2633200"/>
                </a:lnTo>
                <a:lnTo>
                  <a:pt x="0" y="26332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 name="Freeform 4"/>
          <p:cNvSpPr/>
          <p:nvPr/>
        </p:nvSpPr>
        <p:spPr>
          <a:xfrm rot="-3456110">
            <a:off x="1525240" y="-926719"/>
            <a:ext cx="15471555" cy="10382228"/>
          </a:xfrm>
          <a:custGeom>
            <a:avLst/>
            <a:gdLst/>
            <a:ahLst/>
            <a:cxnLst/>
            <a:rect l="l" t="t" r="r" b="b"/>
            <a:pathLst>
              <a:path w="15471555" h="10382228">
                <a:moveTo>
                  <a:pt x="0" y="0"/>
                </a:moveTo>
                <a:lnTo>
                  <a:pt x="15471556" y="0"/>
                </a:lnTo>
                <a:lnTo>
                  <a:pt x="15471556" y="10382228"/>
                </a:lnTo>
                <a:lnTo>
                  <a:pt x="0" y="1038222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5" name="Freeform 5"/>
          <p:cNvSpPr/>
          <p:nvPr/>
        </p:nvSpPr>
        <p:spPr>
          <a:xfrm>
            <a:off x="4865377" y="-134346"/>
            <a:ext cx="15059344" cy="3402111"/>
          </a:xfrm>
          <a:custGeom>
            <a:avLst/>
            <a:gdLst/>
            <a:ahLst/>
            <a:cxnLst/>
            <a:rect l="l" t="t" r="r" b="b"/>
            <a:pathLst>
              <a:path w="15059344" h="3402111">
                <a:moveTo>
                  <a:pt x="0" y="0"/>
                </a:moveTo>
                <a:lnTo>
                  <a:pt x="15059344" y="0"/>
                </a:lnTo>
                <a:lnTo>
                  <a:pt x="15059344" y="3402111"/>
                </a:lnTo>
                <a:lnTo>
                  <a:pt x="0" y="340211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6" name="Freeform 6"/>
          <p:cNvSpPr/>
          <p:nvPr/>
        </p:nvSpPr>
        <p:spPr>
          <a:xfrm>
            <a:off x="11730750" y="4827562"/>
            <a:ext cx="6862215" cy="9363166"/>
          </a:xfrm>
          <a:custGeom>
            <a:avLst/>
            <a:gdLst/>
            <a:ahLst/>
            <a:cxnLst/>
            <a:rect l="l" t="t" r="r" b="b"/>
            <a:pathLst>
              <a:path w="6862215" h="9363166">
                <a:moveTo>
                  <a:pt x="0" y="0"/>
                </a:moveTo>
                <a:lnTo>
                  <a:pt x="6862215" y="0"/>
                </a:lnTo>
                <a:lnTo>
                  <a:pt x="6862215" y="9363166"/>
                </a:lnTo>
                <a:lnTo>
                  <a:pt x="0" y="9363166"/>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7" name="Freeform 7"/>
          <p:cNvSpPr/>
          <p:nvPr/>
        </p:nvSpPr>
        <p:spPr>
          <a:xfrm>
            <a:off x="-686966" y="-134346"/>
            <a:ext cx="4017559" cy="3404882"/>
          </a:xfrm>
          <a:custGeom>
            <a:avLst/>
            <a:gdLst/>
            <a:ahLst/>
            <a:cxnLst/>
            <a:rect l="l" t="t" r="r" b="b"/>
            <a:pathLst>
              <a:path w="4017559" h="3404882">
                <a:moveTo>
                  <a:pt x="0" y="0"/>
                </a:moveTo>
                <a:lnTo>
                  <a:pt x="4017559" y="0"/>
                </a:lnTo>
                <a:lnTo>
                  <a:pt x="4017559" y="3404881"/>
                </a:lnTo>
                <a:lnTo>
                  <a:pt x="0" y="3404881"/>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grpSp>
        <p:nvGrpSpPr>
          <p:cNvPr id="8" name="Group 8"/>
          <p:cNvGrpSpPr/>
          <p:nvPr/>
        </p:nvGrpSpPr>
        <p:grpSpPr>
          <a:xfrm>
            <a:off x="563516" y="427602"/>
            <a:ext cx="16384887" cy="8830698"/>
            <a:chOff x="0" y="0"/>
            <a:chExt cx="2680843" cy="1444851"/>
          </a:xfrm>
        </p:grpSpPr>
        <p:sp>
          <p:nvSpPr>
            <p:cNvPr id="9" name="Freeform 9"/>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10" name="TextBox 10"/>
          <p:cNvSpPr txBox="1"/>
          <p:nvPr/>
        </p:nvSpPr>
        <p:spPr>
          <a:xfrm>
            <a:off x="1503015" y="942975"/>
            <a:ext cx="11940557" cy="7990569"/>
          </a:xfrm>
          <a:prstGeom prst="rect">
            <a:avLst/>
          </a:prstGeom>
        </p:spPr>
        <p:txBody>
          <a:bodyPr lIns="0" tIns="0" rIns="0" bIns="0" rtlCol="0" anchor="t">
            <a:spAutoFit/>
          </a:bodyPr>
          <a:lstStyle/>
          <a:p>
            <a:pPr marL="817328" lvl="1" indent="-408664">
              <a:lnSpc>
                <a:spcPts val="5299"/>
              </a:lnSpc>
              <a:buFont typeface="Arial"/>
              <a:buChar char="•"/>
            </a:pPr>
            <a:r>
              <a:rPr lang="en-US" sz="3785">
                <a:solidFill>
                  <a:srgbClr val="010A4F"/>
                </a:solidFill>
                <a:latin typeface="Arimo"/>
              </a:rPr>
              <a:t>Serveis socials.</a:t>
            </a:r>
          </a:p>
          <a:p>
            <a:pPr marL="817328" lvl="1" indent="-408664">
              <a:lnSpc>
                <a:spcPts val="5299"/>
              </a:lnSpc>
              <a:buFont typeface="Arial"/>
              <a:buChar char="•"/>
            </a:pPr>
            <a:r>
              <a:rPr lang="en-US" sz="3785">
                <a:solidFill>
                  <a:srgbClr val="010A4F"/>
                </a:solidFill>
                <a:latin typeface="Arimo"/>
              </a:rPr>
              <a:t>Conceptes d’autonomia, discapacitat i dependència.</a:t>
            </a:r>
          </a:p>
          <a:p>
            <a:pPr marL="817328" lvl="1" indent="-408664">
              <a:lnSpc>
                <a:spcPts val="5299"/>
              </a:lnSpc>
              <a:buFont typeface="Arial"/>
              <a:buChar char="•"/>
            </a:pPr>
            <a:r>
              <a:rPr lang="en-US" sz="3785">
                <a:solidFill>
                  <a:srgbClr val="010A4F"/>
                </a:solidFill>
                <a:latin typeface="Arimo"/>
              </a:rPr>
              <a:t>Activitats de la vida diària: CAS PRÀCTIC</a:t>
            </a:r>
          </a:p>
          <a:p>
            <a:pPr marL="817328" lvl="1" indent="-408664">
              <a:lnSpc>
                <a:spcPts val="5299"/>
              </a:lnSpc>
              <a:buFont typeface="Arial"/>
              <a:buChar char="•"/>
            </a:pPr>
            <a:r>
              <a:rPr lang="en-US" sz="3785">
                <a:solidFill>
                  <a:srgbClr val="010A4F"/>
                </a:solidFill>
                <a:latin typeface="Arimo"/>
              </a:rPr>
              <a:t>Recursos per a l'atenció de persones en situació de dependènciaUnitats de convivència.</a:t>
            </a:r>
          </a:p>
          <a:p>
            <a:pPr marL="817328" lvl="1" indent="-408664">
              <a:lnSpc>
                <a:spcPts val="5299"/>
              </a:lnSpc>
              <a:buFont typeface="Arial"/>
              <a:buChar char="•"/>
            </a:pPr>
            <a:r>
              <a:rPr lang="en-US" sz="3785">
                <a:solidFill>
                  <a:srgbClr val="010A4F"/>
                </a:solidFill>
                <a:latin typeface="Arimo"/>
              </a:rPr>
              <a:t>Serveis d’atenció domiciliària.</a:t>
            </a:r>
          </a:p>
          <a:p>
            <a:pPr marL="817328" lvl="1" indent="-408664">
              <a:lnSpc>
                <a:spcPts val="5299"/>
              </a:lnSpc>
              <a:buFont typeface="Arial"/>
              <a:buChar char="•"/>
            </a:pPr>
            <a:r>
              <a:rPr lang="en-US" sz="3785">
                <a:solidFill>
                  <a:srgbClr val="010A4F"/>
                </a:solidFill>
                <a:latin typeface="Arimo"/>
              </a:rPr>
              <a:t>Servei d’Ajuda al Domicili: llei dependència, tasques i finalitats.</a:t>
            </a:r>
          </a:p>
          <a:p>
            <a:pPr marL="817328" lvl="1" indent="-408664">
              <a:lnSpc>
                <a:spcPts val="5299"/>
              </a:lnSpc>
              <a:buFont typeface="Arial"/>
              <a:buChar char="•"/>
            </a:pPr>
            <a:r>
              <a:rPr lang="en-US" sz="3785">
                <a:solidFill>
                  <a:srgbClr val="010A4F"/>
                </a:solidFill>
                <a:latin typeface="Arimo"/>
              </a:rPr>
              <a:t>Col·lectius del SAD.</a:t>
            </a:r>
          </a:p>
          <a:p>
            <a:pPr marL="817328" lvl="1" indent="-408664">
              <a:lnSpc>
                <a:spcPts val="5299"/>
              </a:lnSpc>
              <a:buFont typeface="Arial"/>
              <a:buChar char="•"/>
            </a:pPr>
            <a:r>
              <a:rPr lang="en-US" sz="3785">
                <a:solidFill>
                  <a:srgbClr val="010A4F"/>
                </a:solidFill>
                <a:latin typeface="Arimo"/>
              </a:rPr>
              <a:t>Qui presta el servei del SAD?</a:t>
            </a:r>
          </a:p>
          <a:p>
            <a:pPr marL="817328" lvl="1" indent="-408664">
              <a:lnSpc>
                <a:spcPts val="5299"/>
              </a:lnSpc>
              <a:buFont typeface="Arial"/>
              <a:buChar char="•"/>
            </a:pPr>
            <a:r>
              <a:rPr lang="en-US" sz="3785">
                <a:solidFill>
                  <a:srgbClr val="010A4F"/>
                </a:solidFill>
                <a:latin typeface="Arimo"/>
              </a:rPr>
              <a:t>Professionals que hi intervenen.</a:t>
            </a:r>
          </a:p>
          <a:p>
            <a:pPr marL="817328" lvl="1" indent="-408664">
              <a:lnSpc>
                <a:spcPts val="5299"/>
              </a:lnSpc>
              <a:buFont typeface="Arial"/>
              <a:buChar char="•"/>
            </a:pPr>
            <a:r>
              <a:rPr lang="en-US" sz="3785">
                <a:solidFill>
                  <a:srgbClr val="010A4F"/>
                </a:solidFill>
                <a:latin typeface="Arimo"/>
              </a:rPr>
              <a:t>El/la tècnic/a en el servei SAD.</a:t>
            </a:r>
          </a:p>
        </p:txBody>
      </p:sp>
      <p:sp>
        <p:nvSpPr>
          <p:cNvPr id="11" name="TextBox 11"/>
          <p:cNvSpPr txBox="1"/>
          <p:nvPr/>
        </p:nvSpPr>
        <p:spPr>
          <a:xfrm>
            <a:off x="11202420" y="6795766"/>
            <a:ext cx="3431108" cy="1118970"/>
          </a:xfrm>
          <a:prstGeom prst="rect">
            <a:avLst/>
          </a:prstGeom>
        </p:spPr>
        <p:txBody>
          <a:bodyPr lIns="0" tIns="0" rIns="0" bIns="0" rtlCol="0" anchor="t">
            <a:spAutoFit/>
          </a:bodyPr>
          <a:lstStyle/>
          <a:p>
            <a:pPr>
              <a:lnSpc>
                <a:spcPts val="8428"/>
              </a:lnSpc>
            </a:pPr>
            <a:r>
              <a:rPr lang="en-US" sz="8428">
                <a:solidFill>
                  <a:srgbClr val="010A4F"/>
                </a:solidFill>
                <a:latin typeface="Abril Fatface"/>
              </a:rPr>
              <a:t> Índex</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3C8E1"/>
        </a:solidFill>
        <a:effectLst/>
      </p:bgPr>
    </p:bg>
    <p:spTree>
      <p:nvGrpSpPr>
        <p:cNvPr id="1" name=""/>
        <p:cNvGrpSpPr/>
        <p:nvPr/>
      </p:nvGrpSpPr>
      <p:grpSpPr>
        <a:xfrm>
          <a:off x="0" y="0"/>
          <a:ext cx="0" cy="0"/>
          <a:chOff x="0" y="0"/>
          <a:chExt cx="0" cy="0"/>
        </a:xfrm>
      </p:grpSpPr>
      <p:grpSp>
        <p:nvGrpSpPr>
          <p:cNvPr id="2" name="Group 2"/>
          <p:cNvGrpSpPr/>
          <p:nvPr/>
        </p:nvGrpSpPr>
        <p:grpSpPr>
          <a:xfrm>
            <a:off x="1022745" y="807828"/>
            <a:ext cx="16230600" cy="8747544"/>
            <a:chOff x="0" y="0"/>
            <a:chExt cx="2680843" cy="1444851"/>
          </a:xfrm>
        </p:grpSpPr>
        <p:sp>
          <p:nvSpPr>
            <p:cNvPr id="3" name="Freeform 3"/>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4" name="TextBox 4"/>
          <p:cNvSpPr txBox="1"/>
          <p:nvPr/>
        </p:nvSpPr>
        <p:spPr>
          <a:xfrm>
            <a:off x="4992379" y="1048873"/>
            <a:ext cx="8289899" cy="1639984"/>
          </a:xfrm>
          <a:prstGeom prst="rect">
            <a:avLst/>
          </a:prstGeom>
        </p:spPr>
        <p:txBody>
          <a:bodyPr lIns="0" tIns="0" rIns="0" bIns="0" rtlCol="0" anchor="t">
            <a:spAutoFit/>
          </a:bodyPr>
          <a:lstStyle/>
          <a:p>
            <a:pPr algn="ctr">
              <a:lnSpc>
                <a:spcPts val="6245"/>
              </a:lnSpc>
            </a:pPr>
            <a:r>
              <a:rPr lang="en-US" sz="6715">
                <a:solidFill>
                  <a:srgbClr val="010A4F"/>
                </a:solidFill>
                <a:latin typeface="Abril Fatface"/>
              </a:rPr>
              <a:t>8. Qui presta el servei del SAD?</a:t>
            </a:r>
          </a:p>
        </p:txBody>
      </p:sp>
      <p:sp>
        <p:nvSpPr>
          <p:cNvPr id="5" name="TextBox 5"/>
          <p:cNvSpPr txBox="1"/>
          <p:nvPr/>
        </p:nvSpPr>
        <p:spPr>
          <a:xfrm>
            <a:off x="1610360" y="2778845"/>
            <a:ext cx="15200232" cy="5779770"/>
          </a:xfrm>
          <a:prstGeom prst="rect">
            <a:avLst/>
          </a:prstGeom>
        </p:spPr>
        <p:txBody>
          <a:bodyPr lIns="0" tIns="0" rIns="0" bIns="0" rtlCol="0" anchor="t">
            <a:spAutoFit/>
          </a:bodyPr>
          <a:lstStyle/>
          <a:p>
            <a:pPr algn="just">
              <a:lnSpc>
                <a:spcPts val="4200"/>
              </a:lnSpc>
            </a:pPr>
            <a:r>
              <a:rPr lang="en-US" sz="3000">
                <a:solidFill>
                  <a:srgbClr val="010A4F"/>
                </a:solidFill>
                <a:latin typeface="Arimo"/>
              </a:rPr>
              <a:t>Les entitats prestadores de serveis socials, com ara el SAD i altres serveis complementaris a domicili, es classifiquen en </a:t>
            </a:r>
            <a:r>
              <a:rPr lang="en-US" sz="3000">
                <a:solidFill>
                  <a:srgbClr val="010A4F"/>
                </a:solidFill>
                <a:latin typeface="Arimo Bold"/>
              </a:rPr>
              <a:t>dos tipus:</a:t>
            </a:r>
          </a:p>
          <a:p>
            <a:pPr algn="just">
              <a:lnSpc>
                <a:spcPts val="4200"/>
              </a:lnSpc>
            </a:pPr>
            <a:endParaRPr lang="en-US" sz="3000">
              <a:solidFill>
                <a:srgbClr val="010A4F"/>
              </a:solidFill>
              <a:latin typeface="Arimo Bold"/>
            </a:endParaRPr>
          </a:p>
          <a:p>
            <a:pPr marL="647702" lvl="1" indent="-323851" algn="just">
              <a:lnSpc>
                <a:spcPts val="4200"/>
              </a:lnSpc>
              <a:buFont typeface="Arial"/>
              <a:buChar char="•"/>
            </a:pPr>
            <a:r>
              <a:rPr lang="en-US" sz="3000">
                <a:solidFill>
                  <a:srgbClr val="010A4F"/>
                </a:solidFill>
                <a:latin typeface="Arimo Bold"/>
              </a:rPr>
              <a:t>Entitats públiques:</a:t>
            </a:r>
            <a:r>
              <a:rPr lang="en-US" sz="3000">
                <a:solidFill>
                  <a:srgbClr val="010A4F"/>
                </a:solidFill>
                <a:latin typeface="Arimo"/>
              </a:rPr>
              <a:t> depenen directament de l’Administració. Únicament poden generar ingressos per costejar la seva pròpia activitat, mai obtenir beneficis. Es concedeix seguint uns procediments</a:t>
            </a:r>
          </a:p>
          <a:p>
            <a:pPr marL="647702" lvl="1" indent="-323851" algn="just">
              <a:lnSpc>
                <a:spcPts val="4200"/>
              </a:lnSpc>
              <a:buFont typeface="Arial"/>
              <a:buChar char="•"/>
            </a:pPr>
            <a:r>
              <a:rPr lang="en-US" sz="3000">
                <a:solidFill>
                  <a:srgbClr val="010A4F"/>
                </a:solidFill>
                <a:latin typeface="Arimo Bold"/>
              </a:rPr>
              <a:t>Entitats privades:</a:t>
            </a:r>
            <a:r>
              <a:rPr lang="en-US" sz="3000">
                <a:solidFill>
                  <a:srgbClr val="010A4F"/>
                </a:solidFill>
                <a:latin typeface="Arimo"/>
              </a:rPr>
              <a:t> actuen competint en el mercat amb altres entitats també de caire privat. Es financen amb ingressos propis de les seves activitats comercials i busquen el benefici a través de l’activitat prestada. És de contractació lliure (una persona o familiar decideix contractar pel seu compte un servei d’atenció domiciliària).</a:t>
            </a:r>
          </a:p>
          <a:p>
            <a:pPr algn="just">
              <a:lnSpc>
                <a:spcPts val="3360"/>
              </a:lnSpc>
            </a:pPr>
            <a:endParaRPr lang="en-US" sz="3000">
              <a:solidFill>
                <a:srgbClr val="010A4F"/>
              </a:solidFill>
              <a:latin typeface="Arimo"/>
            </a:endParaRPr>
          </a:p>
        </p:txBody>
      </p:sp>
      <p:sp>
        <p:nvSpPr>
          <p:cNvPr id="6" name="TextBox 6"/>
          <p:cNvSpPr txBox="1"/>
          <p:nvPr/>
        </p:nvSpPr>
        <p:spPr>
          <a:xfrm>
            <a:off x="11987391" y="8463364"/>
            <a:ext cx="4318209" cy="674390"/>
          </a:xfrm>
          <a:prstGeom prst="rect">
            <a:avLst/>
          </a:prstGeom>
        </p:spPr>
        <p:txBody>
          <a:bodyPr lIns="0" tIns="0" rIns="0" bIns="0" rtlCol="0" anchor="t">
            <a:spAutoFit/>
          </a:bodyPr>
          <a:lstStyle/>
          <a:p>
            <a:pPr algn="ctr">
              <a:lnSpc>
                <a:spcPts val="5353"/>
              </a:lnSpc>
            </a:pPr>
            <a:r>
              <a:rPr lang="en-US" sz="3824">
                <a:solidFill>
                  <a:srgbClr val="454699"/>
                </a:solidFill>
                <a:latin typeface="Arimo Bold"/>
              </a:rPr>
              <a:t>REPTE 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1F1"/>
        </a:solidFill>
        <a:effectLst/>
      </p:bgPr>
    </p:bg>
    <p:spTree>
      <p:nvGrpSpPr>
        <p:cNvPr id="1" name=""/>
        <p:cNvGrpSpPr/>
        <p:nvPr/>
      </p:nvGrpSpPr>
      <p:grpSpPr>
        <a:xfrm>
          <a:off x="0" y="0"/>
          <a:ext cx="0" cy="0"/>
          <a:chOff x="0" y="0"/>
          <a:chExt cx="0" cy="0"/>
        </a:xfrm>
      </p:grpSpPr>
      <p:sp>
        <p:nvSpPr>
          <p:cNvPr id="2" name="Freeform 2"/>
          <p:cNvSpPr/>
          <p:nvPr/>
        </p:nvSpPr>
        <p:spPr>
          <a:xfrm rot="-3456110">
            <a:off x="1558775" y="-126748"/>
            <a:ext cx="16165533" cy="10847923"/>
          </a:xfrm>
          <a:custGeom>
            <a:avLst/>
            <a:gdLst/>
            <a:ahLst/>
            <a:cxnLst/>
            <a:rect l="l" t="t" r="r" b="b"/>
            <a:pathLst>
              <a:path w="16165533" h="10847923">
                <a:moveTo>
                  <a:pt x="0" y="0"/>
                </a:moveTo>
                <a:lnTo>
                  <a:pt x="16165533" y="0"/>
                </a:lnTo>
                <a:lnTo>
                  <a:pt x="16165533" y="10847923"/>
                </a:lnTo>
                <a:lnTo>
                  <a:pt x="0" y="1084792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rot="-3042263">
            <a:off x="-4534186" y="-200084"/>
            <a:ext cx="22261138" cy="4117667"/>
          </a:xfrm>
          <a:custGeom>
            <a:avLst/>
            <a:gdLst/>
            <a:ahLst/>
            <a:cxnLst/>
            <a:rect l="l" t="t" r="r" b="b"/>
            <a:pathLst>
              <a:path w="22261138" h="4117667">
                <a:moveTo>
                  <a:pt x="0" y="0"/>
                </a:moveTo>
                <a:lnTo>
                  <a:pt x="22261138" y="0"/>
                </a:lnTo>
                <a:lnTo>
                  <a:pt x="22261138" y="4117667"/>
                </a:lnTo>
                <a:lnTo>
                  <a:pt x="0" y="411766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 name="Freeform 4"/>
          <p:cNvSpPr/>
          <p:nvPr/>
        </p:nvSpPr>
        <p:spPr>
          <a:xfrm rot="-2700000">
            <a:off x="-588606" y="4269304"/>
            <a:ext cx="28029599" cy="5850415"/>
          </a:xfrm>
          <a:custGeom>
            <a:avLst/>
            <a:gdLst/>
            <a:ahLst/>
            <a:cxnLst/>
            <a:rect l="l" t="t" r="r" b="b"/>
            <a:pathLst>
              <a:path w="28029599" h="5850415">
                <a:moveTo>
                  <a:pt x="0" y="0"/>
                </a:moveTo>
                <a:lnTo>
                  <a:pt x="28029599" y="0"/>
                </a:lnTo>
                <a:lnTo>
                  <a:pt x="28029599" y="5850414"/>
                </a:lnTo>
                <a:lnTo>
                  <a:pt x="0" y="5850414"/>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5" name="Freeform 5"/>
          <p:cNvSpPr/>
          <p:nvPr/>
        </p:nvSpPr>
        <p:spPr>
          <a:xfrm>
            <a:off x="171694" y="193246"/>
            <a:ext cx="2750008" cy="2330632"/>
          </a:xfrm>
          <a:custGeom>
            <a:avLst/>
            <a:gdLst/>
            <a:ahLst/>
            <a:cxnLst/>
            <a:rect l="l" t="t" r="r" b="b"/>
            <a:pathLst>
              <a:path w="2750008" h="2330632">
                <a:moveTo>
                  <a:pt x="0" y="0"/>
                </a:moveTo>
                <a:lnTo>
                  <a:pt x="2750008" y="0"/>
                </a:lnTo>
                <a:lnTo>
                  <a:pt x="2750008" y="2330632"/>
                </a:lnTo>
                <a:lnTo>
                  <a:pt x="0" y="2330632"/>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6" name="Freeform 6"/>
          <p:cNvSpPr/>
          <p:nvPr/>
        </p:nvSpPr>
        <p:spPr>
          <a:xfrm rot="-5400000">
            <a:off x="14113723" y="3760961"/>
            <a:ext cx="3042842" cy="4151813"/>
          </a:xfrm>
          <a:custGeom>
            <a:avLst/>
            <a:gdLst/>
            <a:ahLst/>
            <a:cxnLst/>
            <a:rect l="l" t="t" r="r" b="b"/>
            <a:pathLst>
              <a:path w="3042842" h="4151813">
                <a:moveTo>
                  <a:pt x="0" y="0"/>
                </a:moveTo>
                <a:lnTo>
                  <a:pt x="3042842" y="0"/>
                </a:lnTo>
                <a:lnTo>
                  <a:pt x="3042842" y="4151812"/>
                </a:lnTo>
                <a:lnTo>
                  <a:pt x="0" y="4151812"/>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grpSp>
        <p:nvGrpSpPr>
          <p:cNvPr id="7" name="Group 7"/>
          <p:cNvGrpSpPr/>
          <p:nvPr/>
        </p:nvGrpSpPr>
        <p:grpSpPr>
          <a:xfrm rot="-5941485">
            <a:off x="2038778" y="2475305"/>
            <a:ext cx="865761" cy="773864"/>
            <a:chOff x="0" y="0"/>
            <a:chExt cx="1154348" cy="1031819"/>
          </a:xfrm>
        </p:grpSpPr>
        <p:grpSp>
          <p:nvGrpSpPr>
            <p:cNvPr id="8" name="Group 8"/>
            <p:cNvGrpSpPr/>
            <p:nvPr/>
          </p:nvGrpSpPr>
          <p:grpSpPr>
            <a:xfrm>
              <a:off x="0" y="264822"/>
              <a:ext cx="305380" cy="305380"/>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5AFB9"/>
              </a:solidFill>
            </p:spPr>
          </p:sp>
        </p:grpSp>
        <p:grpSp>
          <p:nvGrpSpPr>
            <p:cNvPr id="10" name="Group 10"/>
            <p:cNvGrpSpPr/>
            <p:nvPr/>
          </p:nvGrpSpPr>
          <p:grpSpPr>
            <a:xfrm>
              <a:off x="624703" y="0"/>
              <a:ext cx="529644" cy="529644"/>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1EEFE"/>
              </a:solidFill>
            </p:spPr>
          </p:sp>
        </p:grpSp>
        <p:grpSp>
          <p:nvGrpSpPr>
            <p:cNvPr id="12" name="Group 12"/>
            <p:cNvGrpSpPr/>
            <p:nvPr/>
          </p:nvGrpSpPr>
          <p:grpSpPr>
            <a:xfrm>
              <a:off x="400984" y="767106"/>
              <a:ext cx="264713" cy="264713"/>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89CE3"/>
              </a:solidFill>
            </p:spPr>
          </p:sp>
        </p:grpSp>
      </p:grpSp>
      <p:sp>
        <p:nvSpPr>
          <p:cNvPr id="14" name="AutoShape 14"/>
          <p:cNvSpPr/>
          <p:nvPr/>
        </p:nvSpPr>
        <p:spPr>
          <a:xfrm flipV="1">
            <a:off x="12921489" y="0"/>
            <a:ext cx="0" cy="6140389"/>
          </a:xfrm>
          <a:prstGeom prst="line">
            <a:avLst/>
          </a:prstGeom>
          <a:ln w="38100" cap="flat">
            <a:solidFill>
              <a:srgbClr val="010A4F"/>
            </a:solidFill>
            <a:prstDash val="solid"/>
            <a:headEnd type="none" w="sm" len="sm"/>
            <a:tailEnd type="none" w="sm" len="sm"/>
          </a:ln>
        </p:spPr>
      </p:sp>
      <p:sp>
        <p:nvSpPr>
          <p:cNvPr id="15" name="Freeform 15"/>
          <p:cNvSpPr/>
          <p:nvPr/>
        </p:nvSpPr>
        <p:spPr>
          <a:xfrm>
            <a:off x="13210269" y="617650"/>
            <a:ext cx="4849750" cy="3098147"/>
          </a:xfrm>
          <a:custGeom>
            <a:avLst/>
            <a:gdLst/>
            <a:ahLst/>
            <a:cxnLst/>
            <a:rect l="l" t="t" r="r" b="b"/>
            <a:pathLst>
              <a:path w="4849750" h="3098147">
                <a:moveTo>
                  <a:pt x="0" y="0"/>
                </a:moveTo>
                <a:lnTo>
                  <a:pt x="4849750" y="0"/>
                </a:lnTo>
                <a:lnTo>
                  <a:pt x="4849750" y="3098148"/>
                </a:lnTo>
                <a:lnTo>
                  <a:pt x="0" y="3098148"/>
                </a:lnTo>
                <a:lnTo>
                  <a:pt x="0" y="0"/>
                </a:lnTo>
                <a:close/>
              </a:path>
            </a:pathLst>
          </a:custGeom>
          <a:blipFill>
            <a:blip r:embed="rId13"/>
            <a:stretch>
              <a:fillRect/>
            </a:stretch>
          </a:blipFill>
        </p:spPr>
      </p:sp>
      <p:sp>
        <p:nvSpPr>
          <p:cNvPr id="16" name="TextBox 16"/>
          <p:cNvSpPr txBox="1"/>
          <p:nvPr/>
        </p:nvSpPr>
        <p:spPr>
          <a:xfrm>
            <a:off x="3694246" y="638402"/>
            <a:ext cx="8510202" cy="720160"/>
          </a:xfrm>
          <a:prstGeom prst="rect">
            <a:avLst/>
          </a:prstGeom>
        </p:spPr>
        <p:txBody>
          <a:bodyPr lIns="0" tIns="0" rIns="0" bIns="0" rtlCol="0" anchor="t">
            <a:spAutoFit/>
          </a:bodyPr>
          <a:lstStyle/>
          <a:p>
            <a:pPr algn="ctr">
              <a:lnSpc>
                <a:spcPts val="4950"/>
              </a:lnSpc>
            </a:pPr>
            <a:r>
              <a:rPr lang="en-US" sz="6601">
                <a:solidFill>
                  <a:srgbClr val="010A4F"/>
                </a:solidFill>
                <a:latin typeface="Abril Fatface"/>
              </a:rPr>
              <a:t>9. PROFESSIONALS</a:t>
            </a:r>
          </a:p>
        </p:txBody>
      </p:sp>
      <p:sp>
        <p:nvSpPr>
          <p:cNvPr id="17" name="TextBox 17"/>
          <p:cNvSpPr txBox="1"/>
          <p:nvPr/>
        </p:nvSpPr>
        <p:spPr>
          <a:xfrm>
            <a:off x="6004176" y="1377831"/>
            <a:ext cx="6200272" cy="788893"/>
          </a:xfrm>
          <a:prstGeom prst="rect">
            <a:avLst/>
          </a:prstGeom>
        </p:spPr>
        <p:txBody>
          <a:bodyPr lIns="0" tIns="0" rIns="0" bIns="0" rtlCol="0" anchor="t">
            <a:spAutoFit/>
          </a:bodyPr>
          <a:lstStyle/>
          <a:p>
            <a:pPr>
              <a:lnSpc>
                <a:spcPts val="5933"/>
              </a:lnSpc>
            </a:pPr>
            <a:r>
              <a:rPr lang="en-US" sz="5933">
                <a:solidFill>
                  <a:srgbClr val="010A4F"/>
                </a:solidFill>
                <a:latin typeface="Abril Fatface Bold"/>
              </a:rPr>
              <a:t>del servei SAD</a:t>
            </a:r>
          </a:p>
        </p:txBody>
      </p:sp>
      <p:sp>
        <p:nvSpPr>
          <p:cNvPr id="18" name="TextBox 18"/>
          <p:cNvSpPr txBox="1"/>
          <p:nvPr/>
        </p:nvSpPr>
        <p:spPr>
          <a:xfrm>
            <a:off x="2921702" y="2246288"/>
            <a:ext cx="9714037" cy="823906"/>
          </a:xfrm>
          <a:prstGeom prst="rect">
            <a:avLst/>
          </a:prstGeom>
        </p:spPr>
        <p:txBody>
          <a:bodyPr lIns="0" tIns="0" rIns="0" bIns="0" rtlCol="0" anchor="t">
            <a:spAutoFit/>
          </a:bodyPr>
          <a:lstStyle/>
          <a:p>
            <a:pPr algn="ctr">
              <a:lnSpc>
                <a:spcPts val="3282"/>
              </a:lnSpc>
            </a:pPr>
            <a:r>
              <a:rPr lang="en-US" sz="2344">
                <a:solidFill>
                  <a:srgbClr val="010A4F"/>
                </a:solidFill>
                <a:latin typeface="Arimo"/>
              </a:rPr>
              <a:t>Parlem d’equips multidisciplinaris, formats per professionals de diferents matèries i amb un nivell òptim de qualitat en la prestació del servei.</a:t>
            </a:r>
          </a:p>
        </p:txBody>
      </p:sp>
      <p:sp>
        <p:nvSpPr>
          <p:cNvPr id="19" name="TextBox 19"/>
          <p:cNvSpPr txBox="1"/>
          <p:nvPr/>
        </p:nvSpPr>
        <p:spPr>
          <a:xfrm>
            <a:off x="731102" y="3443034"/>
            <a:ext cx="11904637" cy="6356985"/>
          </a:xfrm>
          <a:prstGeom prst="rect">
            <a:avLst/>
          </a:prstGeom>
        </p:spPr>
        <p:txBody>
          <a:bodyPr lIns="0" tIns="0" rIns="0" bIns="0" rtlCol="0" anchor="t">
            <a:spAutoFit/>
          </a:bodyPr>
          <a:lstStyle/>
          <a:p>
            <a:pPr algn="just">
              <a:lnSpc>
                <a:spcPts val="2940"/>
              </a:lnSpc>
            </a:pPr>
            <a:r>
              <a:rPr lang="en-US" sz="2100" spc="12" dirty="0">
                <a:solidFill>
                  <a:srgbClr val="010A4F"/>
                </a:solidFill>
                <a:latin typeface="Arimo Bold"/>
              </a:rPr>
              <a:t>Professionals que </a:t>
            </a:r>
            <a:r>
              <a:rPr lang="en-US" sz="2100" spc="12" dirty="0" err="1">
                <a:solidFill>
                  <a:srgbClr val="010A4F"/>
                </a:solidFill>
                <a:latin typeface="Arimo Bold"/>
              </a:rPr>
              <a:t>intervenen</a:t>
            </a:r>
            <a:r>
              <a:rPr lang="en-US" sz="2100" spc="12" dirty="0">
                <a:solidFill>
                  <a:srgbClr val="010A4F"/>
                </a:solidFill>
                <a:latin typeface="Arimo Bold"/>
              </a:rPr>
              <a:t> </a:t>
            </a:r>
            <a:r>
              <a:rPr lang="en-US" sz="2100" spc="12" dirty="0" err="1">
                <a:solidFill>
                  <a:srgbClr val="010A4F"/>
                </a:solidFill>
                <a:latin typeface="Arimo Bold"/>
              </a:rPr>
              <a:t>en</a:t>
            </a:r>
            <a:r>
              <a:rPr lang="en-US" sz="2100" spc="12" dirty="0">
                <a:solidFill>
                  <a:srgbClr val="010A4F"/>
                </a:solidFill>
                <a:latin typeface="Arimo Bold"/>
              </a:rPr>
              <a:t> la </a:t>
            </a:r>
            <a:r>
              <a:rPr lang="en-US" sz="2100" spc="12" dirty="0" err="1">
                <a:solidFill>
                  <a:srgbClr val="010A4F"/>
                </a:solidFill>
                <a:latin typeface="Arimo Bold"/>
              </a:rPr>
              <a:t>provisió</a:t>
            </a:r>
            <a:r>
              <a:rPr lang="en-US" sz="2100" spc="12" dirty="0">
                <a:solidFill>
                  <a:srgbClr val="010A4F"/>
                </a:solidFill>
                <a:latin typeface="Arimo Bold"/>
              </a:rPr>
              <a:t> del </a:t>
            </a:r>
            <a:r>
              <a:rPr lang="en-US" sz="2100" spc="12" dirty="0" err="1">
                <a:solidFill>
                  <a:srgbClr val="010A4F"/>
                </a:solidFill>
                <a:latin typeface="Arimo Bold"/>
              </a:rPr>
              <a:t>servei</a:t>
            </a:r>
            <a:r>
              <a:rPr lang="en-US" sz="2100" spc="12" dirty="0">
                <a:solidFill>
                  <a:srgbClr val="010A4F"/>
                </a:solidFill>
                <a:latin typeface="Arimo Bold"/>
              </a:rPr>
              <a:t>: </a:t>
            </a:r>
            <a:r>
              <a:rPr lang="en-US" sz="2100" spc="12" dirty="0" err="1">
                <a:solidFill>
                  <a:srgbClr val="010A4F"/>
                </a:solidFill>
                <a:latin typeface="Arimo"/>
              </a:rPr>
              <a:t>planificar</a:t>
            </a:r>
            <a:r>
              <a:rPr lang="en-US" sz="2100" spc="12" dirty="0">
                <a:solidFill>
                  <a:srgbClr val="010A4F"/>
                </a:solidFill>
                <a:latin typeface="Arimo"/>
              </a:rPr>
              <a:t>, </a:t>
            </a:r>
            <a:r>
              <a:rPr lang="en-US" sz="2100" spc="12" dirty="0" err="1">
                <a:solidFill>
                  <a:srgbClr val="010A4F"/>
                </a:solidFill>
                <a:latin typeface="Arimo"/>
              </a:rPr>
              <a:t>coordinar</a:t>
            </a:r>
            <a:r>
              <a:rPr lang="en-US" sz="2100" spc="12" dirty="0">
                <a:solidFill>
                  <a:srgbClr val="010A4F"/>
                </a:solidFill>
                <a:latin typeface="Arimo"/>
              </a:rPr>
              <a:t> </a:t>
            </a:r>
            <a:r>
              <a:rPr lang="en-US" sz="2100" spc="12" dirty="0" err="1">
                <a:solidFill>
                  <a:srgbClr val="010A4F"/>
                </a:solidFill>
                <a:latin typeface="Arimo"/>
              </a:rPr>
              <a:t>i</a:t>
            </a:r>
            <a:r>
              <a:rPr lang="en-US" sz="2100" spc="12" dirty="0">
                <a:solidFill>
                  <a:srgbClr val="010A4F"/>
                </a:solidFill>
                <a:latin typeface="Arimo"/>
              </a:rPr>
              <a:t> </a:t>
            </a:r>
            <a:r>
              <a:rPr lang="en-US" sz="2100" spc="12" dirty="0" err="1">
                <a:solidFill>
                  <a:srgbClr val="010A4F"/>
                </a:solidFill>
                <a:latin typeface="Arimo"/>
              </a:rPr>
              <a:t>avaluar</a:t>
            </a:r>
            <a:r>
              <a:rPr lang="en-US" sz="2100" spc="12" dirty="0">
                <a:solidFill>
                  <a:srgbClr val="010A4F"/>
                </a:solidFill>
                <a:latin typeface="Arimo"/>
              </a:rPr>
              <a:t> el </a:t>
            </a:r>
            <a:r>
              <a:rPr lang="en-US" sz="2100" spc="12" dirty="0" err="1">
                <a:solidFill>
                  <a:srgbClr val="010A4F"/>
                </a:solidFill>
                <a:latin typeface="Arimo"/>
              </a:rPr>
              <a:t>servei</a:t>
            </a:r>
            <a:r>
              <a:rPr lang="en-US" sz="2100" spc="12" dirty="0">
                <a:solidFill>
                  <a:srgbClr val="010A4F"/>
                </a:solidFill>
                <a:latin typeface="Arimo"/>
              </a:rPr>
              <a:t>. </a:t>
            </a:r>
          </a:p>
          <a:p>
            <a:pPr marL="453390" lvl="1" indent="-226695" algn="just">
              <a:lnSpc>
                <a:spcPts val="2940"/>
              </a:lnSpc>
              <a:buFont typeface="Arial"/>
              <a:buChar char="•"/>
            </a:pPr>
            <a:r>
              <a:rPr lang="en-US" sz="2100" spc="12" dirty="0" err="1">
                <a:solidFill>
                  <a:srgbClr val="010A4F"/>
                </a:solidFill>
                <a:latin typeface="Arimo Bold"/>
              </a:rPr>
              <a:t>Responsable</a:t>
            </a:r>
            <a:r>
              <a:rPr lang="en-US" sz="2100" spc="12" dirty="0">
                <a:solidFill>
                  <a:srgbClr val="010A4F"/>
                </a:solidFill>
                <a:latin typeface="Arimo Bold"/>
              </a:rPr>
              <a:t>/cap de </a:t>
            </a:r>
            <a:r>
              <a:rPr lang="en-US" sz="2100" spc="12" dirty="0" err="1">
                <a:solidFill>
                  <a:srgbClr val="010A4F"/>
                </a:solidFill>
                <a:latin typeface="Arimo Bold"/>
              </a:rPr>
              <a:t>servei</a:t>
            </a:r>
            <a:r>
              <a:rPr lang="en-US" sz="2100" spc="12" dirty="0">
                <a:solidFill>
                  <a:srgbClr val="010A4F"/>
                </a:solidFill>
                <a:latin typeface="Arimo Bold"/>
              </a:rPr>
              <a:t>: </a:t>
            </a:r>
            <a:r>
              <a:rPr lang="en-US" sz="2100" spc="12" dirty="0" err="1">
                <a:solidFill>
                  <a:srgbClr val="010A4F"/>
                </a:solidFill>
                <a:latin typeface="Arimo"/>
              </a:rPr>
              <a:t>encarregada</a:t>
            </a:r>
            <a:r>
              <a:rPr lang="en-US" sz="2100" spc="12" dirty="0">
                <a:solidFill>
                  <a:srgbClr val="010A4F"/>
                </a:solidFill>
                <a:latin typeface="Arimo"/>
              </a:rPr>
              <a:t> de la </a:t>
            </a:r>
            <a:r>
              <a:rPr lang="en-US" sz="2100" spc="12" dirty="0" err="1">
                <a:solidFill>
                  <a:srgbClr val="010A4F"/>
                </a:solidFill>
                <a:latin typeface="Arimo"/>
              </a:rPr>
              <a:t>coordinació</a:t>
            </a:r>
            <a:r>
              <a:rPr lang="en-US" sz="2100" spc="12" dirty="0">
                <a:solidFill>
                  <a:srgbClr val="010A4F"/>
                </a:solidFill>
                <a:latin typeface="Arimo"/>
              </a:rPr>
              <a:t> de </a:t>
            </a:r>
            <a:r>
              <a:rPr lang="en-US" sz="2100" spc="12" dirty="0" err="1">
                <a:solidFill>
                  <a:srgbClr val="010A4F"/>
                </a:solidFill>
                <a:latin typeface="Arimo"/>
              </a:rPr>
              <a:t>l’equip</a:t>
            </a:r>
            <a:r>
              <a:rPr lang="en-US" sz="2100" spc="12" dirty="0">
                <a:solidFill>
                  <a:srgbClr val="010A4F"/>
                </a:solidFill>
                <a:latin typeface="Arimo"/>
              </a:rPr>
              <a:t> o equips que </a:t>
            </a:r>
            <a:r>
              <a:rPr lang="en-US" sz="2100" spc="12" dirty="0" err="1">
                <a:solidFill>
                  <a:srgbClr val="010A4F"/>
                </a:solidFill>
                <a:latin typeface="Arimo"/>
              </a:rPr>
              <a:t>intervenen</a:t>
            </a:r>
            <a:r>
              <a:rPr lang="en-US" sz="2100" spc="12" dirty="0">
                <a:solidFill>
                  <a:srgbClr val="010A4F"/>
                </a:solidFill>
                <a:latin typeface="Arimo"/>
              </a:rPr>
              <a:t> </a:t>
            </a:r>
            <a:r>
              <a:rPr lang="en-US" sz="2100" spc="12" dirty="0" err="1">
                <a:solidFill>
                  <a:srgbClr val="010A4F"/>
                </a:solidFill>
                <a:latin typeface="Arimo"/>
              </a:rPr>
              <a:t>en</a:t>
            </a:r>
            <a:r>
              <a:rPr lang="en-US" sz="2100" spc="12" dirty="0">
                <a:solidFill>
                  <a:srgbClr val="010A4F"/>
                </a:solidFill>
                <a:latin typeface="Arimo"/>
              </a:rPr>
              <a:t> </a:t>
            </a:r>
            <a:r>
              <a:rPr lang="en-US" sz="2100" spc="12" dirty="0" err="1">
                <a:solidFill>
                  <a:srgbClr val="010A4F"/>
                </a:solidFill>
                <a:latin typeface="Arimo"/>
              </a:rPr>
              <a:t>els</a:t>
            </a:r>
            <a:r>
              <a:rPr lang="en-US" sz="2100" spc="12" dirty="0">
                <a:solidFill>
                  <a:srgbClr val="010A4F"/>
                </a:solidFill>
                <a:latin typeface="Arimo"/>
              </a:rPr>
              <a:t> </a:t>
            </a:r>
            <a:r>
              <a:rPr lang="en-US" sz="2100" spc="12" dirty="0" err="1">
                <a:solidFill>
                  <a:srgbClr val="010A4F"/>
                </a:solidFill>
                <a:latin typeface="Arimo"/>
              </a:rPr>
              <a:t>serveis</a:t>
            </a:r>
            <a:r>
              <a:rPr lang="en-US" sz="2100" spc="12" dirty="0">
                <a:solidFill>
                  <a:srgbClr val="010A4F"/>
                </a:solidFill>
                <a:latin typeface="Arimo"/>
              </a:rPr>
              <a:t> </a:t>
            </a:r>
            <a:r>
              <a:rPr lang="en-US" sz="2100" spc="12" dirty="0" err="1">
                <a:solidFill>
                  <a:srgbClr val="010A4F"/>
                </a:solidFill>
                <a:latin typeface="Arimo"/>
              </a:rPr>
              <a:t>d’atenció</a:t>
            </a:r>
            <a:r>
              <a:rPr lang="en-US" sz="2100" spc="12" dirty="0">
                <a:solidFill>
                  <a:srgbClr val="010A4F"/>
                </a:solidFill>
                <a:latin typeface="Arimo"/>
              </a:rPr>
              <a:t> </a:t>
            </a:r>
            <a:r>
              <a:rPr lang="en-US" sz="2100" spc="12" dirty="0" err="1">
                <a:solidFill>
                  <a:srgbClr val="010A4F"/>
                </a:solidFill>
                <a:latin typeface="Arimo"/>
              </a:rPr>
              <a:t>domiciliària</a:t>
            </a:r>
            <a:r>
              <a:rPr lang="en-US" sz="2100" spc="12" dirty="0">
                <a:solidFill>
                  <a:srgbClr val="010A4F"/>
                </a:solidFill>
                <a:latin typeface="Arimo"/>
              </a:rPr>
              <a:t>.</a:t>
            </a:r>
          </a:p>
          <a:p>
            <a:pPr marL="453390" lvl="1" indent="-226695" algn="just">
              <a:lnSpc>
                <a:spcPts val="2940"/>
              </a:lnSpc>
              <a:buFont typeface="Arial"/>
              <a:buChar char="•"/>
            </a:pPr>
            <a:r>
              <a:rPr lang="en-US" sz="2100" spc="12" dirty="0" err="1">
                <a:solidFill>
                  <a:srgbClr val="010A4F"/>
                </a:solidFill>
                <a:latin typeface="Arimo Bold"/>
              </a:rPr>
              <a:t>Coordinador</a:t>
            </a:r>
            <a:r>
              <a:rPr lang="en-US" sz="2100" spc="12" dirty="0">
                <a:solidFill>
                  <a:srgbClr val="010A4F"/>
                </a:solidFill>
                <a:latin typeface="Arimo Bold"/>
              </a:rPr>
              <a:t>/a del SAD: </a:t>
            </a:r>
            <a:r>
              <a:rPr lang="en-US" sz="2100" spc="12" dirty="0" err="1">
                <a:solidFill>
                  <a:srgbClr val="010A4F"/>
                </a:solidFill>
                <a:latin typeface="Arimo"/>
              </a:rPr>
              <a:t>és</a:t>
            </a:r>
            <a:r>
              <a:rPr lang="en-US" sz="2100" spc="12" dirty="0">
                <a:solidFill>
                  <a:srgbClr val="010A4F"/>
                </a:solidFill>
                <a:latin typeface="Arimo"/>
              </a:rPr>
              <a:t> </a:t>
            </a:r>
            <a:r>
              <a:rPr lang="en-US" sz="2100" spc="12" dirty="0" err="1">
                <a:solidFill>
                  <a:srgbClr val="010A4F"/>
                </a:solidFill>
                <a:latin typeface="Arimo"/>
              </a:rPr>
              <a:t>l’interlocutora</a:t>
            </a:r>
            <a:r>
              <a:rPr lang="en-US" sz="2100" spc="12" dirty="0">
                <a:solidFill>
                  <a:srgbClr val="010A4F"/>
                </a:solidFill>
                <a:latin typeface="Arimo"/>
              </a:rPr>
              <a:t> entre </a:t>
            </a:r>
            <a:r>
              <a:rPr lang="en-US" sz="2100" spc="12" dirty="0" err="1">
                <a:solidFill>
                  <a:srgbClr val="010A4F"/>
                </a:solidFill>
                <a:latin typeface="Arimo"/>
              </a:rPr>
              <a:t>l’equip</a:t>
            </a:r>
            <a:r>
              <a:rPr lang="en-US" sz="2100" spc="12" dirty="0">
                <a:solidFill>
                  <a:srgbClr val="010A4F"/>
                </a:solidFill>
                <a:latin typeface="Arimo"/>
              </a:rPr>
              <a:t> </a:t>
            </a:r>
            <a:r>
              <a:rPr lang="en-US" sz="2100" spc="12" dirty="0" err="1">
                <a:solidFill>
                  <a:srgbClr val="010A4F"/>
                </a:solidFill>
                <a:latin typeface="Arimo"/>
              </a:rPr>
              <a:t>i</a:t>
            </a:r>
            <a:r>
              <a:rPr lang="en-US" sz="2100" spc="12" dirty="0">
                <a:solidFill>
                  <a:srgbClr val="010A4F"/>
                </a:solidFill>
                <a:latin typeface="Arimo"/>
              </a:rPr>
              <a:t> la </a:t>
            </a:r>
            <a:r>
              <a:rPr lang="en-US" sz="2100" spc="12" dirty="0" err="1">
                <a:solidFill>
                  <a:srgbClr val="010A4F"/>
                </a:solidFill>
                <a:latin typeface="Arimo"/>
              </a:rPr>
              <a:t>resta</a:t>
            </a:r>
            <a:r>
              <a:rPr lang="en-US" sz="2100" spc="12" dirty="0">
                <a:solidFill>
                  <a:srgbClr val="010A4F"/>
                </a:solidFill>
                <a:latin typeface="Arimo"/>
              </a:rPr>
              <a:t> de professionals que </a:t>
            </a:r>
            <a:r>
              <a:rPr lang="en-US" sz="2100" spc="12" dirty="0" err="1">
                <a:solidFill>
                  <a:srgbClr val="010A4F"/>
                </a:solidFill>
                <a:latin typeface="Arimo"/>
              </a:rPr>
              <a:t>intervenen</a:t>
            </a:r>
            <a:r>
              <a:rPr lang="en-US" sz="2100" spc="12" dirty="0">
                <a:solidFill>
                  <a:srgbClr val="010A4F"/>
                </a:solidFill>
                <a:latin typeface="Arimo"/>
              </a:rPr>
              <a:t>. </a:t>
            </a:r>
            <a:r>
              <a:rPr lang="en-US" sz="2100" spc="12" dirty="0" err="1">
                <a:solidFill>
                  <a:srgbClr val="010A4F"/>
                </a:solidFill>
                <a:latin typeface="Arimo"/>
              </a:rPr>
              <a:t>S’encarrega</a:t>
            </a:r>
            <a:r>
              <a:rPr lang="en-US" sz="2100" spc="12" dirty="0">
                <a:solidFill>
                  <a:srgbClr val="010A4F"/>
                </a:solidFill>
                <a:latin typeface="Arimo"/>
              </a:rPr>
              <a:t> de </a:t>
            </a:r>
            <a:r>
              <a:rPr lang="en-US" sz="2100" spc="12" dirty="0" err="1">
                <a:solidFill>
                  <a:srgbClr val="010A4F"/>
                </a:solidFill>
                <a:latin typeface="Arimo"/>
              </a:rPr>
              <a:t>traspassar</a:t>
            </a:r>
            <a:r>
              <a:rPr lang="en-US" sz="2100" spc="12" dirty="0">
                <a:solidFill>
                  <a:srgbClr val="010A4F"/>
                </a:solidFill>
                <a:latin typeface="Arimo"/>
              </a:rPr>
              <a:t> la </a:t>
            </a:r>
            <a:r>
              <a:rPr lang="en-US" sz="2100" spc="12" dirty="0" err="1">
                <a:solidFill>
                  <a:srgbClr val="010A4F"/>
                </a:solidFill>
                <a:latin typeface="Arimo"/>
              </a:rPr>
              <a:t>informació</a:t>
            </a:r>
            <a:r>
              <a:rPr lang="en-US" sz="2100" spc="12" dirty="0">
                <a:solidFill>
                  <a:srgbClr val="010A4F"/>
                </a:solidFill>
                <a:latin typeface="Arimo"/>
              </a:rPr>
              <a:t> </a:t>
            </a:r>
            <a:r>
              <a:rPr lang="en-US" sz="2100" spc="12" dirty="0" err="1">
                <a:solidFill>
                  <a:srgbClr val="010A4F"/>
                </a:solidFill>
                <a:latin typeface="Arimo"/>
              </a:rPr>
              <a:t>i</a:t>
            </a:r>
            <a:r>
              <a:rPr lang="en-US" sz="2100" spc="12" dirty="0">
                <a:solidFill>
                  <a:srgbClr val="010A4F"/>
                </a:solidFill>
                <a:latin typeface="Arimo"/>
              </a:rPr>
              <a:t> que </a:t>
            </a:r>
            <a:r>
              <a:rPr lang="en-US" sz="2100" spc="12" dirty="0" err="1">
                <a:solidFill>
                  <a:srgbClr val="010A4F"/>
                </a:solidFill>
                <a:latin typeface="Arimo"/>
              </a:rPr>
              <a:t>arribin</a:t>
            </a:r>
            <a:r>
              <a:rPr lang="en-US" sz="2100" spc="12" dirty="0">
                <a:solidFill>
                  <a:srgbClr val="010A4F"/>
                </a:solidFill>
                <a:latin typeface="Arimo"/>
              </a:rPr>
              <a:t> les </a:t>
            </a:r>
            <a:r>
              <a:rPr lang="en-US" sz="2100" spc="12" dirty="0" err="1">
                <a:solidFill>
                  <a:srgbClr val="010A4F"/>
                </a:solidFill>
                <a:latin typeface="Arimo"/>
              </a:rPr>
              <a:t>indicacions</a:t>
            </a:r>
            <a:r>
              <a:rPr lang="en-US" sz="2100" spc="12" dirty="0">
                <a:solidFill>
                  <a:srgbClr val="010A4F"/>
                </a:solidFill>
                <a:latin typeface="Arimo"/>
              </a:rPr>
              <a:t> </a:t>
            </a:r>
            <a:r>
              <a:rPr lang="en-US" sz="2100" spc="12" dirty="0" err="1">
                <a:solidFill>
                  <a:srgbClr val="010A4F"/>
                </a:solidFill>
                <a:latin typeface="Arimo"/>
              </a:rPr>
              <a:t>tècniques</a:t>
            </a:r>
            <a:r>
              <a:rPr lang="en-US" sz="2100" spc="12" dirty="0">
                <a:solidFill>
                  <a:srgbClr val="010A4F"/>
                </a:solidFill>
                <a:latin typeface="Arimo"/>
              </a:rPr>
              <a:t> que </a:t>
            </a:r>
            <a:r>
              <a:rPr lang="en-US" sz="2100" spc="12" dirty="0" err="1">
                <a:solidFill>
                  <a:srgbClr val="010A4F"/>
                </a:solidFill>
                <a:latin typeface="Arimo"/>
              </a:rPr>
              <a:t>es</a:t>
            </a:r>
            <a:r>
              <a:rPr lang="en-US" sz="2100" spc="12" dirty="0">
                <a:solidFill>
                  <a:srgbClr val="010A4F"/>
                </a:solidFill>
                <a:latin typeface="Arimo"/>
              </a:rPr>
              <a:t> </a:t>
            </a:r>
            <a:r>
              <a:rPr lang="en-US" sz="2100" spc="12" dirty="0" err="1">
                <a:solidFill>
                  <a:srgbClr val="010A4F"/>
                </a:solidFill>
                <a:latin typeface="Arimo"/>
              </a:rPr>
              <a:t>facin</a:t>
            </a:r>
            <a:r>
              <a:rPr lang="en-US" sz="2100" spc="12" dirty="0">
                <a:solidFill>
                  <a:srgbClr val="010A4F"/>
                </a:solidFill>
                <a:latin typeface="Arimo"/>
              </a:rPr>
              <a:t>.</a:t>
            </a:r>
          </a:p>
          <a:p>
            <a:pPr marL="453390" lvl="1" indent="-226695" algn="just">
              <a:lnSpc>
                <a:spcPts val="2940"/>
              </a:lnSpc>
              <a:spcBef>
                <a:spcPct val="0"/>
              </a:spcBef>
              <a:buFont typeface="Arial"/>
              <a:buChar char="•"/>
            </a:pPr>
            <a:r>
              <a:rPr lang="en-US" sz="2100" spc="12" dirty="0" err="1">
                <a:solidFill>
                  <a:srgbClr val="010A4F"/>
                </a:solidFill>
                <a:latin typeface="Arimo Bold"/>
              </a:rPr>
              <a:t>Treballador</a:t>
            </a:r>
            <a:r>
              <a:rPr lang="en-US" sz="2100" spc="12" dirty="0">
                <a:solidFill>
                  <a:srgbClr val="010A4F"/>
                </a:solidFill>
                <a:latin typeface="Arimo Bold"/>
              </a:rPr>
              <a:t>/a social: </a:t>
            </a:r>
            <a:r>
              <a:rPr lang="en-US" sz="2100" spc="12" dirty="0" err="1">
                <a:solidFill>
                  <a:srgbClr val="010A4F"/>
                </a:solidFill>
                <a:latin typeface="Arimo"/>
              </a:rPr>
              <a:t>tècnic</a:t>
            </a:r>
            <a:r>
              <a:rPr lang="en-US" sz="2100" spc="12" dirty="0">
                <a:solidFill>
                  <a:srgbClr val="010A4F"/>
                </a:solidFill>
                <a:latin typeface="Arimo"/>
              </a:rPr>
              <a:t> que forma part de </a:t>
            </a:r>
            <a:r>
              <a:rPr lang="en-US" sz="2100" spc="12" dirty="0" err="1">
                <a:solidFill>
                  <a:srgbClr val="010A4F"/>
                </a:solidFill>
                <a:latin typeface="Arimo"/>
              </a:rPr>
              <a:t>l’equip</a:t>
            </a:r>
            <a:r>
              <a:rPr lang="en-US" sz="2100" spc="12" dirty="0">
                <a:solidFill>
                  <a:srgbClr val="010A4F"/>
                </a:solidFill>
                <a:latin typeface="Arimo"/>
              </a:rPr>
              <a:t> </a:t>
            </a:r>
            <a:r>
              <a:rPr lang="en-US" sz="2100" spc="12" dirty="0" err="1">
                <a:solidFill>
                  <a:srgbClr val="010A4F"/>
                </a:solidFill>
                <a:latin typeface="Arimo"/>
              </a:rPr>
              <a:t>bàsic</a:t>
            </a:r>
            <a:r>
              <a:rPr lang="en-US" sz="2100" spc="12" dirty="0">
                <a:solidFill>
                  <a:srgbClr val="010A4F"/>
                </a:solidFill>
                <a:latin typeface="Arimo"/>
              </a:rPr>
              <a:t> </a:t>
            </a:r>
            <a:r>
              <a:rPr lang="en-US" sz="2100" spc="12" dirty="0" err="1">
                <a:solidFill>
                  <a:srgbClr val="010A4F"/>
                </a:solidFill>
                <a:latin typeface="Arimo"/>
              </a:rPr>
              <a:t>d’atenció</a:t>
            </a:r>
            <a:r>
              <a:rPr lang="en-US" sz="2100" spc="12" dirty="0">
                <a:solidFill>
                  <a:srgbClr val="010A4F"/>
                </a:solidFill>
                <a:latin typeface="Arimo"/>
              </a:rPr>
              <a:t> social. </a:t>
            </a:r>
            <a:r>
              <a:rPr lang="en-US" sz="2100" spc="12" dirty="0" err="1">
                <a:solidFill>
                  <a:srgbClr val="010A4F"/>
                </a:solidFill>
                <a:latin typeface="Arimo"/>
              </a:rPr>
              <a:t>Són</a:t>
            </a:r>
            <a:r>
              <a:rPr lang="en-US" sz="2100" spc="12" dirty="0">
                <a:solidFill>
                  <a:srgbClr val="010A4F"/>
                </a:solidFill>
                <a:latin typeface="Arimo"/>
              </a:rPr>
              <a:t> </a:t>
            </a:r>
            <a:r>
              <a:rPr lang="en-US" sz="2100" spc="12" dirty="0" err="1">
                <a:solidFill>
                  <a:srgbClr val="010A4F"/>
                </a:solidFill>
                <a:latin typeface="Arimo"/>
              </a:rPr>
              <a:t>els</a:t>
            </a:r>
            <a:r>
              <a:rPr lang="en-US" sz="2100" spc="12" dirty="0">
                <a:solidFill>
                  <a:srgbClr val="010A4F"/>
                </a:solidFill>
                <a:latin typeface="Arimo"/>
              </a:rPr>
              <a:t> </a:t>
            </a:r>
            <a:r>
              <a:rPr lang="en-US" sz="2100" spc="12" dirty="0" err="1">
                <a:solidFill>
                  <a:srgbClr val="010A4F"/>
                </a:solidFill>
                <a:latin typeface="Arimo"/>
              </a:rPr>
              <a:t>encarregats</a:t>
            </a:r>
            <a:r>
              <a:rPr lang="en-US" sz="2100" spc="12" dirty="0">
                <a:solidFill>
                  <a:srgbClr val="010A4F"/>
                </a:solidFill>
                <a:latin typeface="Arimo"/>
              </a:rPr>
              <a:t> de </a:t>
            </a:r>
            <a:r>
              <a:rPr lang="en-US" sz="2100" spc="12" dirty="0" err="1">
                <a:solidFill>
                  <a:srgbClr val="010A4F"/>
                </a:solidFill>
                <a:latin typeface="Arimo"/>
              </a:rPr>
              <a:t>diagnosticar</a:t>
            </a:r>
            <a:r>
              <a:rPr lang="en-US" sz="2100" spc="12" dirty="0">
                <a:solidFill>
                  <a:srgbClr val="010A4F"/>
                </a:solidFill>
                <a:latin typeface="Arimo"/>
              </a:rPr>
              <a:t> el </a:t>
            </a:r>
            <a:r>
              <a:rPr lang="en-US" sz="2100" spc="12" dirty="0" err="1">
                <a:solidFill>
                  <a:srgbClr val="010A4F"/>
                </a:solidFill>
                <a:latin typeface="Arimo"/>
              </a:rPr>
              <a:t>cas</a:t>
            </a:r>
            <a:r>
              <a:rPr lang="en-US" sz="2100" spc="12" dirty="0">
                <a:solidFill>
                  <a:srgbClr val="010A4F"/>
                </a:solidFill>
                <a:latin typeface="Arimo"/>
              </a:rPr>
              <a:t> </a:t>
            </a:r>
            <a:r>
              <a:rPr lang="en-US" sz="2100" spc="12" dirty="0" err="1">
                <a:solidFill>
                  <a:srgbClr val="010A4F"/>
                </a:solidFill>
                <a:latin typeface="Arimo"/>
              </a:rPr>
              <a:t>i</a:t>
            </a:r>
            <a:r>
              <a:rPr lang="en-US" sz="2100" spc="12" dirty="0">
                <a:solidFill>
                  <a:srgbClr val="010A4F"/>
                </a:solidFill>
                <a:latin typeface="Arimo"/>
              </a:rPr>
              <a:t> </a:t>
            </a:r>
            <a:r>
              <a:rPr lang="en-US" sz="2100" spc="12" dirty="0" err="1">
                <a:solidFill>
                  <a:srgbClr val="010A4F"/>
                </a:solidFill>
                <a:latin typeface="Arimo"/>
              </a:rPr>
              <a:t>proposar</a:t>
            </a:r>
            <a:r>
              <a:rPr lang="en-US" sz="2100" spc="12" dirty="0">
                <a:solidFill>
                  <a:srgbClr val="010A4F"/>
                </a:solidFill>
                <a:latin typeface="Arimo"/>
              </a:rPr>
              <a:t> la </a:t>
            </a:r>
            <a:r>
              <a:rPr lang="en-US" sz="2100" spc="12" dirty="0" err="1">
                <a:solidFill>
                  <a:srgbClr val="010A4F"/>
                </a:solidFill>
                <a:latin typeface="Arimo"/>
              </a:rPr>
              <a:t>intervenció</a:t>
            </a:r>
            <a:r>
              <a:rPr lang="en-US" sz="2100" spc="12" dirty="0">
                <a:solidFill>
                  <a:srgbClr val="010A4F"/>
                </a:solidFill>
                <a:latin typeface="Arimo"/>
              </a:rPr>
              <a:t> </a:t>
            </a:r>
            <a:r>
              <a:rPr lang="en-US" sz="2100" spc="12" dirty="0" err="1">
                <a:solidFill>
                  <a:srgbClr val="010A4F"/>
                </a:solidFill>
                <a:latin typeface="Arimo"/>
              </a:rPr>
              <a:t>més</a:t>
            </a:r>
            <a:r>
              <a:rPr lang="en-US" sz="2100" spc="12" dirty="0">
                <a:solidFill>
                  <a:srgbClr val="010A4F"/>
                </a:solidFill>
                <a:latin typeface="Arimo"/>
              </a:rPr>
              <a:t> </a:t>
            </a:r>
            <a:r>
              <a:rPr lang="en-US" sz="2100" spc="12" dirty="0" err="1">
                <a:solidFill>
                  <a:srgbClr val="010A4F"/>
                </a:solidFill>
                <a:latin typeface="Arimo"/>
              </a:rPr>
              <a:t>adequada</a:t>
            </a:r>
            <a:r>
              <a:rPr lang="en-US" sz="2100" spc="12" dirty="0">
                <a:solidFill>
                  <a:srgbClr val="010A4F"/>
                </a:solidFill>
                <a:latin typeface="Arimo"/>
              </a:rPr>
              <a:t>.</a:t>
            </a:r>
          </a:p>
          <a:p>
            <a:pPr marL="453390" lvl="1" indent="-226695" algn="just">
              <a:lnSpc>
                <a:spcPts val="2940"/>
              </a:lnSpc>
              <a:spcBef>
                <a:spcPct val="0"/>
              </a:spcBef>
              <a:buFont typeface="Arial"/>
              <a:buChar char="•"/>
            </a:pPr>
            <a:r>
              <a:rPr lang="en-US" sz="2100" spc="12" dirty="0" err="1">
                <a:solidFill>
                  <a:srgbClr val="010A4F"/>
                </a:solidFill>
                <a:latin typeface="Arimo Bold"/>
              </a:rPr>
              <a:t>Educador</a:t>
            </a:r>
            <a:r>
              <a:rPr lang="en-US" sz="2100" spc="12" dirty="0">
                <a:solidFill>
                  <a:srgbClr val="010A4F"/>
                </a:solidFill>
                <a:latin typeface="Arimo Bold"/>
              </a:rPr>
              <a:t>/a social:</a:t>
            </a:r>
            <a:r>
              <a:rPr lang="en-US" sz="2100" spc="12" dirty="0">
                <a:solidFill>
                  <a:srgbClr val="010A4F"/>
                </a:solidFill>
                <a:latin typeface="Arimo"/>
              </a:rPr>
              <a:t> </a:t>
            </a:r>
            <a:r>
              <a:rPr lang="en-US" sz="2100" spc="12" dirty="0" err="1">
                <a:solidFill>
                  <a:srgbClr val="010A4F"/>
                </a:solidFill>
                <a:latin typeface="Arimo"/>
              </a:rPr>
              <a:t>responsable</a:t>
            </a:r>
            <a:r>
              <a:rPr lang="en-US" sz="2100" spc="12" dirty="0">
                <a:solidFill>
                  <a:srgbClr val="010A4F"/>
                </a:solidFill>
                <a:latin typeface="Arimo"/>
              </a:rPr>
              <a:t> de </a:t>
            </a:r>
            <a:r>
              <a:rPr lang="en-US" sz="2100" spc="12" dirty="0" err="1">
                <a:solidFill>
                  <a:srgbClr val="010A4F"/>
                </a:solidFill>
                <a:latin typeface="Arimo"/>
              </a:rPr>
              <a:t>millorar</a:t>
            </a:r>
            <a:r>
              <a:rPr lang="en-US" sz="2100" spc="12" dirty="0">
                <a:solidFill>
                  <a:srgbClr val="010A4F"/>
                </a:solidFill>
                <a:latin typeface="Arimo"/>
              </a:rPr>
              <a:t> la </a:t>
            </a:r>
            <a:r>
              <a:rPr lang="en-US" sz="2100" spc="12" dirty="0" err="1">
                <a:solidFill>
                  <a:srgbClr val="010A4F"/>
                </a:solidFill>
                <a:latin typeface="Arimo"/>
              </a:rPr>
              <a:t>realitat</a:t>
            </a:r>
            <a:r>
              <a:rPr lang="en-US" sz="2100" spc="12" dirty="0">
                <a:solidFill>
                  <a:srgbClr val="010A4F"/>
                </a:solidFill>
                <a:latin typeface="Arimo"/>
              </a:rPr>
              <a:t> sociocultural de la persona </a:t>
            </a:r>
            <a:r>
              <a:rPr lang="en-US" sz="2100" spc="12" dirty="0" err="1">
                <a:solidFill>
                  <a:srgbClr val="010A4F"/>
                </a:solidFill>
                <a:latin typeface="Arimo"/>
              </a:rPr>
              <a:t>i</a:t>
            </a:r>
            <a:r>
              <a:rPr lang="en-US" sz="2100" spc="12" dirty="0">
                <a:solidFill>
                  <a:srgbClr val="010A4F"/>
                </a:solidFill>
                <a:latin typeface="Arimo"/>
              </a:rPr>
              <a:t> </a:t>
            </a:r>
            <a:r>
              <a:rPr lang="en-US" sz="2100" spc="12" dirty="0" err="1">
                <a:solidFill>
                  <a:srgbClr val="010A4F"/>
                </a:solidFill>
                <a:latin typeface="Arimo"/>
              </a:rPr>
              <a:t>ajudar</a:t>
            </a:r>
            <a:r>
              <a:rPr lang="en-US" sz="2100" spc="12" dirty="0">
                <a:solidFill>
                  <a:srgbClr val="010A4F"/>
                </a:solidFill>
                <a:latin typeface="Arimo"/>
              </a:rPr>
              <a:t> </a:t>
            </a:r>
            <a:r>
              <a:rPr lang="en-US" sz="2100" spc="12" dirty="0" err="1">
                <a:solidFill>
                  <a:srgbClr val="010A4F"/>
                </a:solidFill>
                <a:latin typeface="Arimo"/>
              </a:rPr>
              <a:t>en</a:t>
            </a:r>
            <a:r>
              <a:rPr lang="en-US" sz="2100" spc="12" dirty="0">
                <a:solidFill>
                  <a:srgbClr val="010A4F"/>
                </a:solidFill>
                <a:latin typeface="Arimo"/>
              </a:rPr>
              <a:t> la </a:t>
            </a:r>
            <a:r>
              <a:rPr lang="en-US" sz="2100" spc="12" dirty="0" err="1">
                <a:solidFill>
                  <a:srgbClr val="010A4F"/>
                </a:solidFill>
                <a:latin typeface="Arimo"/>
              </a:rPr>
              <a:t>seva</a:t>
            </a:r>
            <a:r>
              <a:rPr lang="en-US" sz="2100" spc="12" dirty="0">
                <a:solidFill>
                  <a:srgbClr val="010A4F"/>
                </a:solidFill>
                <a:latin typeface="Arimo"/>
              </a:rPr>
              <a:t> </a:t>
            </a:r>
            <a:r>
              <a:rPr lang="en-US" sz="2100" spc="12" dirty="0" err="1">
                <a:solidFill>
                  <a:srgbClr val="010A4F"/>
                </a:solidFill>
                <a:latin typeface="Arimo"/>
              </a:rPr>
              <a:t>capacitació</a:t>
            </a:r>
            <a:r>
              <a:rPr lang="en-US" sz="2100" spc="12" dirty="0">
                <a:solidFill>
                  <a:srgbClr val="010A4F"/>
                </a:solidFill>
                <a:latin typeface="Arimo"/>
              </a:rPr>
              <a:t> </a:t>
            </a:r>
            <a:r>
              <a:rPr lang="en-US" sz="2100" spc="12" dirty="0" err="1">
                <a:solidFill>
                  <a:srgbClr val="010A4F"/>
                </a:solidFill>
                <a:latin typeface="Arimo"/>
              </a:rPr>
              <a:t>quan</a:t>
            </a:r>
            <a:r>
              <a:rPr lang="en-US" sz="2100" spc="12" dirty="0">
                <a:solidFill>
                  <a:srgbClr val="010A4F"/>
                </a:solidFill>
                <a:latin typeface="Arimo"/>
              </a:rPr>
              <a:t> </a:t>
            </a:r>
            <a:r>
              <a:rPr lang="en-US" sz="2100" spc="12" dirty="0" err="1">
                <a:solidFill>
                  <a:srgbClr val="010A4F"/>
                </a:solidFill>
                <a:latin typeface="Arimo"/>
              </a:rPr>
              <a:t>aquesta</a:t>
            </a:r>
            <a:r>
              <a:rPr lang="en-US" sz="2100" spc="12" dirty="0">
                <a:solidFill>
                  <a:srgbClr val="010A4F"/>
                </a:solidFill>
                <a:latin typeface="Arimo"/>
              </a:rPr>
              <a:t> </a:t>
            </a:r>
            <a:r>
              <a:rPr lang="en-US" sz="2100" spc="12" dirty="0" err="1">
                <a:solidFill>
                  <a:srgbClr val="010A4F"/>
                </a:solidFill>
                <a:latin typeface="Arimo"/>
              </a:rPr>
              <a:t>es</a:t>
            </a:r>
            <a:r>
              <a:rPr lang="en-US" sz="2100" spc="12" dirty="0">
                <a:solidFill>
                  <a:srgbClr val="010A4F"/>
                </a:solidFill>
                <a:latin typeface="Arimo"/>
              </a:rPr>
              <a:t> </a:t>
            </a:r>
            <a:r>
              <a:rPr lang="en-US" sz="2100" spc="12" dirty="0" err="1">
                <a:solidFill>
                  <a:srgbClr val="010A4F"/>
                </a:solidFill>
                <a:latin typeface="Arimo"/>
              </a:rPr>
              <a:t>troba</a:t>
            </a:r>
            <a:r>
              <a:rPr lang="en-US" sz="2100" spc="12" dirty="0">
                <a:solidFill>
                  <a:srgbClr val="010A4F"/>
                </a:solidFill>
                <a:latin typeface="Arimo"/>
              </a:rPr>
              <a:t> </a:t>
            </a:r>
            <a:r>
              <a:rPr lang="en-US" sz="2100" spc="12" dirty="0" err="1">
                <a:solidFill>
                  <a:srgbClr val="010A4F"/>
                </a:solidFill>
                <a:latin typeface="Arimo"/>
              </a:rPr>
              <a:t>en</a:t>
            </a:r>
            <a:r>
              <a:rPr lang="en-US" sz="2100" spc="12" dirty="0">
                <a:solidFill>
                  <a:srgbClr val="010A4F"/>
                </a:solidFill>
                <a:latin typeface="Arimo"/>
              </a:rPr>
              <a:t> </a:t>
            </a:r>
            <a:r>
              <a:rPr lang="en-US" sz="2100" spc="12" dirty="0" err="1">
                <a:solidFill>
                  <a:srgbClr val="010A4F"/>
                </a:solidFill>
                <a:latin typeface="Arimo"/>
              </a:rPr>
              <a:t>dificultats</a:t>
            </a:r>
            <a:r>
              <a:rPr lang="en-US" sz="2100" spc="12" dirty="0">
                <a:solidFill>
                  <a:srgbClr val="010A4F"/>
                </a:solidFill>
                <a:latin typeface="Arimo"/>
              </a:rPr>
              <a:t> socials o de </a:t>
            </a:r>
            <a:r>
              <a:rPr lang="en-US" sz="2100" spc="12" dirty="0" err="1">
                <a:solidFill>
                  <a:srgbClr val="010A4F"/>
                </a:solidFill>
                <a:latin typeface="Arimo"/>
              </a:rPr>
              <a:t>risc</a:t>
            </a:r>
            <a:r>
              <a:rPr lang="en-US" sz="2100" spc="12" dirty="0">
                <a:solidFill>
                  <a:srgbClr val="010A4F"/>
                </a:solidFill>
                <a:latin typeface="Arimo"/>
              </a:rPr>
              <a:t> </a:t>
            </a:r>
            <a:r>
              <a:rPr lang="en-US" sz="2100" spc="12" dirty="0" err="1">
                <a:solidFill>
                  <a:srgbClr val="010A4F"/>
                </a:solidFill>
                <a:latin typeface="Arimo"/>
              </a:rPr>
              <a:t>d’exclusió</a:t>
            </a:r>
            <a:r>
              <a:rPr lang="en-US" sz="2100" spc="12" dirty="0">
                <a:solidFill>
                  <a:srgbClr val="010A4F"/>
                </a:solidFill>
                <a:latin typeface="Arimo"/>
              </a:rPr>
              <a:t>.</a:t>
            </a:r>
          </a:p>
          <a:p>
            <a:pPr algn="just">
              <a:lnSpc>
                <a:spcPts val="2940"/>
              </a:lnSpc>
              <a:spcBef>
                <a:spcPct val="0"/>
              </a:spcBef>
            </a:pPr>
            <a:endParaRPr lang="en-US" sz="2100" spc="12" dirty="0">
              <a:solidFill>
                <a:srgbClr val="010A4F"/>
              </a:solidFill>
              <a:latin typeface="Arimo"/>
            </a:endParaRPr>
          </a:p>
          <a:p>
            <a:pPr algn="just">
              <a:lnSpc>
                <a:spcPts val="2940"/>
              </a:lnSpc>
              <a:spcBef>
                <a:spcPct val="0"/>
              </a:spcBef>
            </a:pPr>
            <a:r>
              <a:rPr lang="en-US" sz="2100" spc="12" dirty="0">
                <a:solidFill>
                  <a:srgbClr val="010A4F"/>
                </a:solidFill>
                <a:latin typeface="Arimo Bold"/>
              </a:rPr>
              <a:t>Professionals </a:t>
            </a:r>
            <a:r>
              <a:rPr lang="en-US" sz="2100" spc="12" dirty="0" err="1">
                <a:solidFill>
                  <a:srgbClr val="010A4F"/>
                </a:solidFill>
                <a:latin typeface="Arimo Bold"/>
              </a:rPr>
              <a:t>d'intervenció</a:t>
            </a:r>
            <a:r>
              <a:rPr lang="en-US" sz="2100" spc="12" dirty="0">
                <a:solidFill>
                  <a:srgbClr val="010A4F"/>
                </a:solidFill>
                <a:latin typeface="Arimo Bold"/>
              </a:rPr>
              <a:t> al </a:t>
            </a:r>
            <a:r>
              <a:rPr lang="en-US" sz="2100" spc="12" dirty="0" err="1">
                <a:solidFill>
                  <a:srgbClr val="010A4F"/>
                </a:solidFill>
                <a:latin typeface="Arimo Bold"/>
              </a:rPr>
              <a:t>domicili</a:t>
            </a:r>
            <a:r>
              <a:rPr lang="en-US" sz="2100" spc="12" dirty="0">
                <a:solidFill>
                  <a:srgbClr val="010A4F"/>
                </a:solidFill>
                <a:latin typeface="Arimo Bold"/>
              </a:rPr>
              <a:t>: </a:t>
            </a:r>
            <a:r>
              <a:rPr lang="en-US" sz="2100" spc="12" dirty="0" err="1">
                <a:solidFill>
                  <a:srgbClr val="010A4F"/>
                </a:solidFill>
                <a:latin typeface="Arimo"/>
              </a:rPr>
              <a:t>acció</a:t>
            </a:r>
            <a:r>
              <a:rPr lang="en-US" sz="2100" spc="12" dirty="0">
                <a:solidFill>
                  <a:srgbClr val="010A4F"/>
                </a:solidFill>
                <a:latin typeface="Arimo"/>
              </a:rPr>
              <a:t> </a:t>
            </a:r>
            <a:r>
              <a:rPr lang="en-US" sz="2100" spc="12" dirty="0" err="1">
                <a:solidFill>
                  <a:srgbClr val="010A4F"/>
                </a:solidFill>
                <a:latin typeface="Arimo"/>
              </a:rPr>
              <a:t>directa</a:t>
            </a:r>
            <a:r>
              <a:rPr lang="en-US" sz="2100" spc="12" dirty="0">
                <a:solidFill>
                  <a:srgbClr val="010A4F"/>
                </a:solidFill>
                <a:latin typeface="Arimo"/>
              </a:rPr>
              <a:t> </a:t>
            </a:r>
            <a:r>
              <a:rPr lang="en-US" sz="2100" spc="12" dirty="0" err="1">
                <a:solidFill>
                  <a:srgbClr val="010A4F"/>
                </a:solidFill>
                <a:latin typeface="Arimo"/>
              </a:rPr>
              <a:t>amb</a:t>
            </a:r>
            <a:r>
              <a:rPr lang="en-US" sz="2100" spc="12" dirty="0">
                <a:solidFill>
                  <a:srgbClr val="010A4F"/>
                </a:solidFill>
                <a:latin typeface="Arimo"/>
              </a:rPr>
              <a:t> la persona </a:t>
            </a:r>
            <a:r>
              <a:rPr lang="en-US" sz="2100" spc="12" dirty="0" err="1">
                <a:solidFill>
                  <a:srgbClr val="010A4F"/>
                </a:solidFill>
                <a:latin typeface="Arimo"/>
              </a:rPr>
              <a:t>usuària</a:t>
            </a:r>
            <a:r>
              <a:rPr lang="en-US" sz="2100" spc="12" dirty="0">
                <a:solidFill>
                  <a:srgbClr val="010A4F"/>
                </a:solidFill>
                <a:latin typeface="Arimo"/>
              </a:rPr>
              <a:t>.</a:t>
            </a:r>
          </a:p>
          <a:p>
            <a:pPr marL="453390" lvl="1" indent="-226695" algn="just">
              <a:lnSpc>
                <a:spcPts val="2940"/>
              </a:lnSpc>
              <a:spcBef>
                <a:spcPct val="0"/>
              </a:spcBef>
              <a:buFont typeface="Arial"/>
              <a:buChar char="•"/>
            </a:pPr>
            <a:r>
              <a:rPr lang="en-US" sz="2100" spc="12" dirty="0" err="1">
                <a:solidFill>
                  <a:srgbClr val="010A4F"/>
                </a:solidFill>
                <a:latin typeface="Arimo Bold"/>
              </a:rPr>
              <a:t>Tècnica</a:t>
            </a:r>
            <a:r>
              <a:rPr lang="en-US" sz="2100" spc="12" dirty="0">
                <a:solidFill>
                  <a:srgbClr val="010A4F"/>
                </a:solidFill>
                <a:latin typeface="Arimo Bold"/>
              </a:rPr>
              <a:t> </a:t>
            </a:r>
            <a:r>
              <a:rPr lang="en-US" sz="2100" spc="12" dirty="0" err="1">
                <a:solidFill>
                  <a:srgbClr val="010A4F"/>
                </a:solidFill>
                <a:latin typeface="Arimo Bold"/>
              </a:rPr>
              <a:t>en</a:t>
            </a:r>
            <a:r>
              <a:rPr lang="en-US" sz="2100" spc="12" dirty="0">
                <a:solidFill>
                  <a:srgbClr val="010A4F"/>
                </a:solidFill>
                <a:latin typeface="Arimo Bold"/>
              </a:rPr>
              <a:t> </a:t>
            </a:r>
            <a:r>
              <a:rPr lang="en-US" sz="2100" spc="12" dirty="0" err="1">
                <a:solidFill>
                  <a:srgbClr val="010A4F"/>
                </a:solidFill>
                <a:latin typeface="Arimo Bold"/>
              </a:rPr>
              <a:t>Atenció</a:t>
            </a:r>
            <a:r>
              <a:rPr lang="en-US" sz="2100" spc="12" dirty="0">
                <a:solidFill>
                  <a:srgbClr val="010A4F"/>
                </a:solidFill>
                <a:latin typeface="Arimo Bold"/>
              </a:rPr>
              <a:t> a </a:t>
            </a:r>
            <a:r>
              <a:rPr lang="en-US" sz="2100" spc="12" dirty="0" err="1">
                <a:solidFill>
                  <a:srgbClr val="010A4F"/>
                </a:solidFill>
                <a:latin typeface="Arimo Bold"/>
              </a:rPr>
              <a:t>Persones</a:t>
            </a:r>
            <a:r>
              <a:rPr lang="en-US" sz="2100" spc="12" dirty="0">
                <a:solidFill>
                  <a:srgbClr val="010A4F"/>
                </a:solidFill>
                <a:latin typeface="Arimo Bold"/>
              </a:rPr>
              <a:t> </a:t>
            </a:r>
            <a:r>
              <a:rPr lang="en-US" sz="2100" spc="12" dirty="0" err="1">
                <a:solidFill>
                  <a:srgbClr val="010A4F"/>
                </a:solidFill>
                <a:latin typeface="Arimo Bold"/>
              </a:rPr>
              <a:t>en</a:t>
            </a:r>
            <a:r>
              <a:rPr lang="en-US" sz="2100" spc="12" dirty="0">
                <a:solidFill>
                  <a:srgbClr val="010A4F"/>
                </a:solidFill>
                <a:latin typeface="Arimo Bold"/>
              </a:rPr>
              <a:t> </a:t>
            </a:r>
            <a:r>
              <a:rPr lang="en-US" sz="2100" spc="12" dirty="0" err="1">
                <a:solidFill>
                  <a:srgbClr val="010A4F"/>
                </a:solidFill>
                <a:latin typeface="Arimo Bold"/>
              </a:rPr>
              <a:t>Situació</a:t>
            </a:r>
            <a:r>
              <a:rPr lang="en-US" sz="2100" spc="12" dirty="0">
                <a:solidFill>
                  <a:srgbClr val="010A4F"/>
                </a:solidFill>
                <a:latin typeface="Arimo Bold"/>
              </a:rPr>
              <a:t> de </a:t>
            </a:r>
            <a:r>
              <a:rPr lang="en-US" sz="2100" spc="12" dirty="0" err="1">
                <a:solidFill>
                  <a:srgbClr val="010A4F"/>
                </a:solidFill>
                <a:latin typeface="Arimo Bold"/>
              </a:rPr>
              <a:t>Dependència</a:t>
            </a:r>
            <a:r>
              <a:rPr lang="en-US" sz="2100" spc="12" dirty="0">
                <a:solidFill>
                  <a:srgbClr val="010A4F"/>
                </a:solidFill>
                <a:latin typeface="Arimo Bold"/>
              </a:rPr>
              <a:t>: TAPSD</a:t>
            </a:r>
            <a:r>
              <a:rPr lang="en-US" sz="2100" spc="12" dirty="0">
                <a:solidFill>
                  <a:srgbClr val="010A4F"/>
                </a:solidFill>
                <a:latin typeface="Arimo"/>
              </a:rPr>
              <a:t>. </a:t>
            </a:r>
            <a:r>
              <a:rPr lang="en-US" sz="2100" spc="12" dirty="0" err="1">
                <a:solidFill>
                  <a:srgbClr val="010A4F"/>
                </a:solidFill>
                <a:latin typeface="Arimo"/>
              </a:rPr>
              <a:t>Executa</a:t>
            </a:r>
            <a:r>
              <a:rPr lang="en-US" sz="2100" spc="12" dirty="0">
                <a:solidFill>
                  <a:srgbClr val="010A4F"/>
                </a:solidFill>
                <a:latin typeface="Arimo"/>
              </a:rPr>
              <a:t> </a:t>
            </a:r>
            <a:r>
              <a:rPr lang="en-US" sz="2100" spc="12" dirty="0" err="1">
                <a:solidFill>
                  <a:srgbClr val="010A4F"/>
                </a:solidFill>
                <a:latin typeface="Arimo"/>
              </a:rPr>
              <a:t>i</a:t>
            </a:r>
            <a:r>
              <a:rPr lang="en-US" sz="2100" spc="12" dirty="0">
                <a:solidFill>
                  <a:srgbClr val="010A4F"/>
                </a:solidFill>
                <a:latin typeface="Arimo"/>
              </a:rPr>
              <a:t> </a:t>
            </a:r>
            <a:r>
              <a:rPr lang="en-US" sz="2100" spc="12" dirty="0" err="1">
                <a:solidFill>
                  <a:srgbClr val="010A4F"/>
                </a:solidFill>
                <a:latin typeface="Arimo"/>
              </a:rPr>
              <a:t>supervisa</a:t>
            </a:r>
            <a:r>
              <a:rPr lang="en-US" sz="2100" spc="12" dirty="0">
                <a:solidFill>
                  <a:srgbClr val="010A4F"/>
                </a:solidFill>
                <a:latin typeface="Arimo"/>
              </a:rPr>
              <a:t> </a:t>
            </a:r>
            <a:r>
              <a:rPr lang="en-US" sz="2100" spc="12" dirty="0" err="1">
                <a:solidFill>
                  <a:srgbClr val="010A4F"/>
                </a:solidFill>
                <a:latin typeface="Arimo"/>
              </a:rPr>
              <a:t>l'atenció</a:t>
            </a:r>
            <a:r>
              <a:rPr lang="en-US" sz="2100" spc="12" dirty="0">
                <a:solidFill>
                  <a:srgbClr val="010A4F"/>
                </a:solidFill>
                <a:latin typeface="Arimo"/>
              </a:rPr>
              <a:t> personal i/o les </a:t>
            </a:r>
            <a:r>
              <a:rPr lang="en-US" sz="2100" spc="12" dirty="0" err="1">
                <a:solidFill>
                  <a:srgbClr val="010A4F"/>
                </a:solidFill>
                <a:latin typeface="Arimo"/>
              </a:rPr>
              <a:t>tasques</a:t>
            </a:r>
            <a:r>
              <a:rPr lang="en-US" sz="2100" spc="12" dirty="0">
                <a:solidFill>
                  <a:srgbClr val="010A4F"/>
                </a:solidFill>
                <a:latin typeface="Arimo"/>
              </a:rPr>
              <a:t> </a:t>
            </a:r>
            <a:r>
              <a:rPr lang="en-US" sz="2100" spc="12" dirty="0" err="1">
                <a:solidFill>
                  <a:srgbClr val="010A4F"/>
                </a:solidFill>
                <a:latin typeface="Arimo"/>
              </a:rPr>
              <a:t>domèstiques</a:t>
            </a:r>
            <a:r>
              <a:rPr lang="en-US" sz="2100" spc="12" dirty="0">
                <a:solidFill>
                  <a:srgbClr val="010A4F"/>
                </a:solidFill>
                <a:latin typeface="Arimo"/>
              </a:rPr>
              <a:t> </a:t>
            </a:r>
            <a:r>
              <a:rPr lang="en-US" sz="2100" spc="12" dirty="0" err="1">
                <a:solidFill>
                  <a:srgbClr val="010A4F"/>
                </a:solidFill>
                <a:latin typeface="Arimo"/>
              </a:rPr>
              <a:t>definides</a:t>
            </a:r>
            <a:r>
              <a:rPr lang="en-US" sz="2100" spc="12" dirty="0">
                <a:solidFill>
                  <a:srgbClr val="010A4F"/>
                </a:solidFill>
                <a:latin typeface="Arimo"/>
              </a:rPr>
              <a:t> </a:t>
            </a:r>
            <a:r>
              <a:rPr lang="en-US" sz="2100" spc="12" dirty="0" err="1">
                <a:solidFill>
                  <a:srgbClr val="010A4F"/>
                </a:solidFill>
                <a:latin typeface="Arimo"/>
              </a:rPr>
              <a:t>en</a:t>
            </a:r>
            <a:r>
              <a:rPr lang="en-US" sz="2100" spc="12" dirty="0">
                <a:solidFill>
                  <a:srgbClr val="010A4F"/>
                </a:solidFill>
                <a:latin typeface="Arimo"/>
              </a:rPr>
              <a:t> el </a:t>
            </a:r>
            <a:r>
              <a:rPr lang="en-US" sz="2100" spc="12" dirty="0" err="1">
                <a:solidFill>
                  <a:srgbClr val="010A4F"/>
                </a:solidFill>
                <a:latin typeface="Arimo"/>
              </a:rPr>
              <a:t>pla</a:t>
            </a:r>
            <a:r>
              <a:rPr lang="en-US" sz="2100" spc="12" dirty="0">
                <a:solidFill>
                  <a:srgbClr val="010A4F"/>
                </a:solidFill>
                <a:latin typeface="Arimo"/>
              </a:rPr>
              <a:t> de </a:t>
            </a:r>
            <a:r>
              <a:rPr lang="en-US" sz="2100" spc="12" dirty="0" err="1">
                <a:solidFill>
                  <a:srgbClr val="010A4F"/>
                </a:solidFill>
                <a:latin typeface="Arimo"/>
              </a:rPr>
              <a:t>treball</a:t>
            </a:r>
            <a:r>
              <a:rPr lang="en-US" sz="2100" spc="12" dirty="0">
                <a:solidFill>
                  <a:srgbClr val="010A4F"/>
                </a:solidFill>
                <a:latin typeface="Arimo"/>
              </a:rPr>
              <a:t>.</a:t>
            </a:r>
          </a:p>
          <a:p>
            <a:pPr algn="just">
              <a:lnSpc>
                <a:spcPts val="2940"/>
              </a:lnSpc>
              <a:spcBef>
                <a:spcPct val="0"/>
              </a:spcBef>
            </a:pPr>
            <a:endParaRPr lang="en-US" sz="2100" spc="12" dirty="0">
              <a:solidFill>
                <a:srgbClr val="010A4F"/>
              </a:solidFill>
              <a:latin typeface="Arimo"/>
            </a:endParaRPr>
          </a:p>
          <a:p>
            <a:pPr algn="just">
              <a:lnSpc>
                <a:spcPts val="2940"/>
              </a:lnSpc>
              <a:spcBef>
                <a:spcPct val="0"/>
              </a:spcBef>
            </a:pPr>
            <a:r>
              <a:rPr lang="en-US" sz="2100" spc="12" dirty="0" err="1">
                <a:solidFill>
                  <a:srgbClr val="010A4F"/>
                </a:solidFill>
                <a:latin typeface="Arimo Bold"/>
              </a:rPr>
              <a:t>Altres</a:t>
            </a:r>
            <a:r>
              <a:rPr lang="en-US" sz="2100" spc="12" dirty="0">
                <a:solidFill>
                  <a:srgbClr val="010A4F"/>
                </a:solidFill>
                <a:latin typeface="Arimo Bold"/>
              </a:rPr>
              <a:t>:</a:t>
            </a:r>
            <a:r>
              <a:rPr lang="en-US" sz="2100" spc="12" dirty="0">
                <a:solidFill>
                  <a:srgbClr val="010A4F"/>
                </a:solidFill>
                <a:latin typeface="Arimo"/>
              </a:rPr>
              <a:t> </a:t>
            </a:r>
            <a:r>
              <a:rPr lang="en-US" sz="2100" spc="12" dirty="0" err="1">
                <a:solidFill>
                  <a:srgbClr val="010A4F"/>
                </a:solidFill>
                <a:latin typeface="Arimo"/>
              </a:rPr>
              <a:t>col·laboració</a:t>
            </a:r>
            <a:r>
              <a:rPr lang="en-US" sz="2100" spc="12" dirty="0">
                <a:solidFill>
                  <a:srgbClr val="010A4F"/>
                </a:solidFill>
                <a:latin typeface="Arimo"/>
              </a:rPr>
              <a:t> </a:t>
            </a:r>
            <a:r>
              <a:rPr lang="en-US" sz="2100" spc="12" dirty="0" err="1">
                <a:solidFill>
                  <a:srgbClr val="010A4F"/>
                </a:solidFill>
                <a:latin typeface="Arimo"/>
              </a:rPr>
              <a:t>d'altres</a:t>
            </a:r>
            <a:r>
              <a:rPr lang="en-US" sz="2100" spc="12" dirty="0">
                <a:solidFill>
                  <a:srgbClr val="010A4F"/>
                </a:solidFill>
                <a:latin typeface="Arimo"/>
              </a:rPr>
              <a:t> professionals (</a:t>
            </a:r>
            <a:r>
              <a:rPr lang="en-US" sz="2100" spc="12" dirty="0" err="1">
                <a:solidFill>
                  <a:srgbClr val="010A4F"/>
                </a:solidFill>
                <a:latin typeface="Arimo"/>
              </a:rPr>
              <a:t>adaptacions</a:t>
            </a:r>
            <a:r>
              <a:rPr lang="en-US" sz="2100" spc="12" dirty="0">
                <a:solidFill>
                  <a:srgbClr val="010A4F"/>
                </a:solidFill>
                <a:latin typeface="Arimo"/>
              </a:rPr>
              <a:t> a la </a:t>
            </a:r>
            <a:r>
              <a:rPr lang="en-US" sz="2100" spc="12" dirty="0" err="1">
                <a:solidFill>
                  <a:srgbClr val="010A4F"/>
                </a:solidFill>
                <a:latin typeface="Arimo"/>
              </a:rPr>
              <a:t>llar</a:t>
            </a:r>
            <a:r>
              <a:rPr lang="en-US" sz="2100" spc="12" dirty="0">
                <a:solidFill>
                  <a:srgbClr val="010A4F"/>
                </a:solidFill>
                <a:latin typeface="Arimo"/>
              </a:rPr>
              <a:t>, </a:t>
            </a:r>
            <a:r>
              <a:rPr lang="en-US" sz="2100" spc="12" dirty="0" err="1">
                <a:solidFill>
                  <a:srgbClr val="010A4F"/>
                </a:solidFill>
                <a:latin typeface="Arimo"/>
              </a:rPr>
              <a:t>logopèdia</a:t>
            </a:r>
            <a:r>
              <a:rPr lang="en-US" sz="2100" spc="12" dirty="0">
                <a:solidFill>
                  <a:srgbClr val="010A4F"/>
                </a:solidFill>
                <a:latin typeface="Arimo"/>
              </a:rPr>
              <a:t>, </a:t>
            </a:r>
            <a:r>
              <a:rPr lang="en-US" sz="2100" spc="12" dirty="0" err="1">
                <a:solidFill>
                  <a:srgbClr val="010A4F"/>
                </a:solidFill>
                <a:latin typeface="Arimo"/>
              </a:rPr>
              <a:t>ortesis</a:t>
            </a:r>
            <a:r>
              <a:rPr lang="en-US" sz="2100" spc="12" dirty="0">
                <a:solidFill>
                  <a:srgbClr val="010A4F"/>
                </a:solidFill>
                <a:latin typeface="Arimo"/>
              </a:rPr>
              <a:t> (</a:t>
            </a:r>
            <a:r>
              <a:rPr lang="en-US" sz="2100" spc="12" dirty="0" err="1">
                <a:solidFill>
                  <a:srgbClr val="010A4F"/>
                </a:solidFill>
                <a:latin typeface="Arimo"/>
              </a:rPr>
              <a:t>dispositiu</a:t>
            </a:r>
            <a:r>
              <a:rPr lang="en-US" sz="2100" spc="12" dirty="0">
                <a:solidFill>
                  <a:srgbClr val="010A4F"/>
                </a:solidFill>
                <a:latin typeface="Arimo"/>
              </a:rPr>
              <a:t> de </a:t>
            </a:r>
            <a:r>
              <a:rPr lang="en-US" sz="2100" spc="12" dirty="0" err="1">
                <a:solidFill>
                  <a:srgbClr val="010A4F"/>
                </a:solidFill>
                <a:latin typeface="Arimo"/>
              </a:rPr>
              <a:t>suport</a:t>
            </a:r>
            <a:r>
              <a:rPr lang="en-US" sz="2100" spc="12" dirty="0">
                <a:solidFill>
                  <a:srgbClr val="010A4F"/>
                </a:solidFill>
                <a:latin typeface="Arimo"/>
              </a:rPr>
              <a:t> extern), etc.).</a:t>
            </a:r>
          </a:p>
        </p:txBody>
      </p:sp>
      <p:sp>
        <p:nvSpPr>
          <p:cNvPr id="20" name="Freeform 20"/>
          <p:cNvSpPr/>
          <p:nvPr/>
        </p:nvSpPr>
        <p:spPr>
          <a:xfrm>
            <a:off x="15238920" y="7958363"/>
            <a:ext cx="2002958" cy="2002958"/>
          </a:xfrm>
          <a:custGeom>
            <a:avLst/>
            <a:gdLst/>
            <a:ahLst/>
            <a:cxnLst/>
            <a:rect l="l" t="t" r="r" b="b"/>
            <a:pathLst>
              <a:path w="2002958" h="2002958">
                <a:moveTo>
                  <a:pt x="0" y="0"/>
                </a:moveTo>
                <a:lnTo>
                  <a:pt x="2002958" y="0"/>
                </a:lnTo>
                <a:lnTo>
                  <a:pt x="2002958" y="2002958"/>
                </a:lnTo>
                <a:lnTo>
                  <a:pt x="0" y="2002958"/>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21" name="TextBox 21"/>
          <p:cNvSpPr txBox="1"/>
          <p:nvPr/>
        </p:nvSpPr>
        <p:spPr>
          <a:xfrm>
            <a:off x="15635144" y="8388650"/>
            <a:ext cx="1763942" cy="1066184"/>
          </a:xfrm>
          <a:prstGeom prst="rect">
            <a:avLst/>
          </a:prstGeom>
        </p:spPr>
        <p:txBody>
          <a:bodyPr lIns="0" tIns="0" rIns="0" bIns="0" rtlCol="0" anchor="t">
            <a:spAutoFit/>
          </a:bodyPr>
          <a:lstStyle/>
          <a:p>
            <a:pPr algn="ctr">
              <a:lnSpc>
                <a:spcPts val="4233"/>
              </a:lnSpc>
            </a:pPr>
            <a:r>
              <a:rPr lang="en-US" sz="3024">
                <a:solidFill>
                  <a:srgbClr val="454699"/>
                </a:solidFill>
                <a:latin typeface="Arimo Bold"/>
              </a:rPr>
              <a:t>Activitat Llibreta 3</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3C8E1"/>
        </a:solidFill>
        <a:effectLst/>
      </p:bgPr>
    </p:bg>
    <p:spTree>
      <p:nvGrpSpPr>
        <p:cNvPr id="1" name=""/>
        <p:cNvGrpSpPr/>
        <p:nvPr/>
      </p:nvGrpSpPr>
      <p:grpSpPr>
        <a:xfrm>
          <a:off x="0" y="0"/>
          <a:ext cx="0" cy="0"/>
          <a:chOff x="0" y="0"/>
          <a:chExt cx="0" cy="0"/>
        </a:xfrm>
      </p:grpSpPr>
      <p:sp>
        <p:nvSpPr>
          <p:cNvPr id="2" name="Freeform 2"/>
          <p:cNvSpPr/>
          <p:nvPr/>
        </p:nvSpPr>
        <p:spPr>
          <a:xfrm rot="-3042263">
            <a:off x="-646624" y="2010223"/>
            <a:ext cx="22261138" cy="4117667"/>
          </a:xfrm>
          <a:custGeom>
            <a:avLst/>
            <a:gdLst/>
            <a:ahLst/>
            <a:cxnLst/>
            <a:rect l="l" t="t" r="r" b="b"/>
            <a:pathLst>
              <a:path w="22261138" h="4117667">
                <a:moveTo>
                  <a:pt x="0" y="0"/>
                </a:moveTo>
                <a:lnTo>
                  <a:pt x="22261138" y="0"/>
                </a:lnTo>
                <a:lnTo>
                  <a:pt x="22261138" y="4117667"/>
                </a:lnTo>
                <a:lnTo>
                  <a:pt x="0" y="411766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3" name="Group 3"/>
          <p:cNvGrpSpPr/>
          <p:nvPr/>
        </p:nvGrpSpPr>
        <p:grpSpPr>
          <a:xfrm>
            <a:off x="689620" y="915823"/>
            <a:ext cx="5285311" cy="2366592"/>
            <a:chOff x="0" y="0"/>
            <a:chExt cx="2680843" cy="1200395"/>
          </a:xfrm>
        </p:grpSpPr>
        <p:sp>
          <p:nvSpPr>
            <p:cNvPr id="4" name="Freeform 4"/>
            <p:cNvSpPr/>
            <p:nvPr/>
          </p:nvSpPr>
          <p:spPr>
            <a:xfrm>
              <a:off x="0" y="0"/>
              <a:ext cx="2680843" cy="1200395"/>
            </a:xfrm>
            <a:custGeom>
              <a:avLst/>
              <a:gdLst/>
              <a:ahLst/>
              <a:cxnLst/>
              <a:rect l="l" t="t" r="r" b="b"/>
              <a:pathLst>
                <a:path w="2680843" h="1200395">
                  <a:moveTo>
                    <a:pt x="0" y="0"/>
                  </a:moveTo>
                  <a:lnTo>
                    <a:pt x="2680843" y="0"/>
                  </a:lnTo>
                  <a:lnTo>
                    <a:pt x="2680843" y="1200395"/>
                  </a:lnTo>
                  <a:lnTo>
                    <a:pt x="0" y="1200395"/>
                  </a:lnTo>
                  <a:close/>
                </a:path>
              </a:pathLst>
            </a:custGeom>
            <a:solidFill>
              <a:srgbClr val="F5AFB9"/>
            </a:solidFill>
          </p:spPr>
        </p:sp>
      </p:grpSp>
      <p:grpSp>
        <p:nvGrpSpPr>
          <p:cNvPr id="5" name="Group 5"/>
          <p:cNvGrpSpPr/>
          <p:nvPr/>
        </p:nvGrpSpPr>
        <p:grpSpPr>
          <a:xfrm>
            <a:off x="7601958" y="4468164"/>
            <a:ext cx="8388883" cy="3106516"/>
            <a:chOff x="0" y="0"/>
            <a:chExt cx="3901697" cy="1444851"/>
          </a:xfrm>
        </p:grpSpPr>
        <p:sp>
          <p:nvSpPr>
            <p:cNvPr id="6" name="Freeform 6"/>
            <p:cNvSpPr/>
            <p:nvPr/>
          </p:nvSpPr>
          <p:spPr>
            <a:xfrm>
              <a:off x="0" y="0"/>
              <a:ext cx="3901698" cy="1444851"/>
            </a:xfrm>
            <a:custGeom>
              <a:avLst/>
              <a:gdLst/>
              <a:ahLst/>
              <a:cxnLst/>
              <a:rect l="l" t="t" r="r" b="b"/>
              <a:pathLst>
                <a:path w="3901698" h="1444851">
                  <a:moveTo>
                    <a:pt x="0" y="0"/>
                  </a:moveTo>
                  <a:lnTo>
                    <a:pt x="3901698" y="0"/>
                  </a:lnTo>
                  <a:lnTo>
                    <a:pt x="3901698" y="1444851"/>
                  </a:lnTo>
                  <a:lnTo>
                    <a:pt x="0" y="1444851"/>
                  </a:lnTo>
                  <a:close/>
                </a:path>
              </a:pathLst>
            </a:custGeom>
            <a:solidFill>
              <a:srgbClr val="F5AFB9"/>
            </a:solidFill>
          </p:spPr>
        </p:sp>
      </p:grpSp>
      <p:grpSp>
        <p:nvGrpSpPr>
          <p:cNvPr id="7" name="Group 7"/>
          <p:cNvGrpSpPr/>
          <p:nvPr/>
        </p:nvGrpSpPr>
        <p:grpSpPr>
          <a:xfrm>
            <a:off x="321532" y="6640488"/>
            <a:ext cx="6591265" cy="2538638"/>
            <a:chOff x="0" y="0"/>
            <a:chExt cx="2680843" cy="1032532"/>
          </a:xfrm>
        </p:grpSpPr>
        <p:sp>
          <p:nvSpPr>
            <p:cNvPr id="8" name="Freeform 8"/>
            <p:cNvSpPr/>
            <p:nvPr/>
          </p:nvSpPr>
          <p:spPr>
            <a:xfrm>
              <a:off x="0" y="0"/>
              <a:ext cx="2680843" cy="1032532"/>
            </a:xfrm>
            <a:custGeom>
              <a:avLst/>
              <a:gdLst/>
              <a:ahLst/>
              <a:cxnLst/>
              <a:rect l="l" t="t" r="r" b="b"/>
              <a:pathLst>
                <a:path w="2680843" h="1032532">
                  <a:moveTo>
                    <a:pt x="0" y="0"/>
                  </a:moveTo>
                  <a:lnTo>
                    <a:pt x="2680843" y="0"/>
                  </a:lnTo>
                  <a:lnTo>
                    <a:pt x="2680843" y="1032532"/>
                  </a:lnTo>
                  <a:lnTo>
                    <a:pt x="0" y="1032532"/>
                  </a:lnTo>
                  <a:close/>
                </a:path>
              </a:pathLst>
            </a:custGeom>
            <a:solidFill>
              <a:srgbClr val="F5AFB9"/>
            </a:solidFill>
          </p:spPr>
        </p:sp>
      </p:grpSp>
      <p:sp>
        <p:nvSpPr>
          <p:cNvPr id="9" name="Freeform 9"/>
          <p:cNvSpPr/>
          <p:nvPr/>
        </p:nvSpPr>
        <p:spPr>
          <a:xfrm>
            <a:off x="14317766" y="7909807"/>
            <a:ext cx="2174139" cy="2174139"/>
          </a:xfrm>
          <a:custGeom>
            <a:avLst/>
            <a:gdLst/>
            <a:ahLst/>
            <a:cxnLst/>
            <a:rect l="l" t="t" r="r" b="b"/>
            <a:pathLst>
              <a:path w="2174139" h="2174139">
                <a:moveTo>
                  <a:pt x="0" y="0"/>
                </a:moveTo>
                <a:lnTo>
                  <a:pt x="2174139" y="0"/>
                </a:lnTo>
                <a:lnTo>
                  <a:pt x="2174139" y="2174139"/>
                </a:lnTo>
                <a:lnTo>
                  <a:pt x="0" y="217413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0" name="TextBox 10"/>
          <p:cNvSpPr txBox="1"/>
          <p:nvPr/>
        </p:nvSpPr>
        <p:spPr>
          <a:xfrm>
            <a:off x="1841409" y="1115051"/>
            <a:ext cx="2927544" cy="646177"/>
          </a:xfrm>
          <a:prstGeom prst="rect">
            <a:avLst/>
          </a:prstGeom>
        </p:spPr>
        <p:txBody>
          <a:bodyPr lIns="0" tIns="0" rIns="0" bIns="0" rtlCol="0" anchor="t">
            <a:spAutoFit/>
          </a:bodyPr>
          <a:lstStyle/>
          <a:p>
            <a:pPr algn="ctr">
              <a:lnSpc>
                <a:spcPts val="5333"/>
              </a:lnSpc>
            </a:pPr>
            <a:r>
              <a:rPr lang="en-US" sz="3809">
                <a:solidFill>
                  <a:srgbClr val="000000"/>
                </a:solidFill>
                <a:latin typeface="Abril Fatface"/>
              </a:rPr>
              <a:t>FUNCIONS </a:t>
            </a:r>
          </a:p>
        </p:txBody>
      </p:sp>
      <p:sp>
        <p:nvSpPr>
          <p:cNvPr id="11" name="TextBox 11"/>
          <p:cNvSpPr txBox="1"/>
          <p:nvPr/>
        </p:nvSpPr>
        <p:spPr>
          <a:xfrm>
            <a:off x="8261752" y="6724011"/>
            <a:ext cx="7069296" cy="612795"/>
          </a:xfrm>
          <a:prstGeom prst="rect">
            <a:avLst/>
          </a:prstGeom>
        </p:spPr>
        <p:txBody>
          <a:bodyPr lIns="0" tIns="0" rIns="0" bIns="0" rtlCol="0" anchor="t">
            <a:spAutoFit/>
          </a:bodyPr>
          <a:lstStyle/>
          <a:p>
            <a:pPr algn="ctr">
              <a:lnSpc>
                <a:spcPts val="5073"/>
              </a:lnSpc>
            </a:pPr>
            <a:r>
              <a:rPr lang="en-US" sz="3624">
                <a:solidFill>
                  <a:srgbClr val="000000"/>
                </a:solidFill>
                <a:latin typeface="Abril Fatface"/>
              </a:rPr>
              <a:t>PERFIL PROFESSIONAL</a:t>
            </a:r>
          </a:p>
        </p:txBody>
      </p:sp>
      <p:sp>
        <p:nvSpPr>
          <p:cNvPr id="12" name="TextBox 12"/>
          <p:cNvSpPr txBox="1"/>
          <p:nvPr/>
        </p:nvSpPr>
        <p:spPr>
          <a:xfrm>
            <a:off x="496536" y="6960582"/>
            <a:ext cx="6241258" cy="614097"/>
          </a:xfrm>
          <a:prstGeom prst="rect">
            <a:avLst/>
          </a:prstGeom>
        </p:spPr>
        <p:txBody>
          <a:bodyPr lIns="0" tIns="0" rIns="0" bIns="0" rtlCol="0" anchor="t">
            <a:spAutoFit/>
          </a:bodyPr>
          <a:lstStyle/>
          <a:p>
            <a:pPr algn="ctr">
              <a:lnSpc>
                <a:spcPts val="5002"/>
              </a:lnSpc>
            </a:pPr>
            <a:r>
              <a:rPr lang="en-US" sz="3572">
                <a:solidFill>
                  <a:srgbClr val="000000"/>
                </a:solidFill>
                <a:latin typeface="Abril Fatface"/>
              </a:rPr>
              <a:t>CAPACITATS I HABILITATS</a:t>
            </a:r>
          </a:p>
        </p:txBody>
      </p:sp>
      <p:sp>
        <p:nvSpPr>
          <p:cNvPr id="13" name="TextBox 13"/>
          <p:cNvSpPr txBox="1"/>
          <p:nvPr/>
        </p:nvSpPr>
        <p:spPr>
          <a:xfrm>
            <a:off x="8717517" y="2774306"/>
            <a:ext cx="5600249" cy="856562"/>
          </a:xfrm>
          <a:prstGeom prst="rect">
            <a:avLst/>
          </a:prstGeom>
        </p:spPr>
        <p:txBody>
          <a:bodyPr lIns="0" tIns="0" rIns="0" bIns="0" rtlCol="0" anchor="t">
            <a:spAutoFit/>
          </a:bodyPr>
          <a:lstStyle/>
          <a:p>
            <a:pPr>
              <a:lnSpc>
                <a:spcPts val="3347"/>
              </a:lnSpc>
            </a:pPr>
            <a:r>
              <a:rPr lang="en-US" sz="3347">
                <a:solidFill>
                  <a:srgbClr val="000000"/>
                </a:solidFill>
                <a:latin typeface="Abril Fatface"/>
              </a:rPr>
              <a:t>en atenció a les persones en situació de dependència</a:t>
            </a:r>
          </a:p>
        </p:txBody>
      </p:sp>
      <p:sp>
        <p:nvSpPr>
          <p:cNvPr id="14" name="TextBox 14"/>
          <p:cNvSpPr txBox="1"/>
          <p:nvPr/>
        </p:nvSpPr>
        <p:spPr>
          <a:xfrm rot="-964004">
            <a:off x="6905587" y="1505435"/>
            <a:ext cx="7663824" cy="680086"/>
          </a:xfrm>
          <a:prstGeom prst="rect">
            <a:avLst/>
          </a:prstGeom>
        </p:spPr>
        <p:txBody>
          <a:bodyPr lIns="0" tIns="0" rIns="0" bIns="0" rtlCol="0" anchor="t">
            <a:spAutoFit/>
          </a:bodyPr>
          <a:lstStyle/>
          <a:p>
            <a:pPr algn="ctr">
              <a:lnSpc>
                <a:spcPts val="4675"/>
              </a:lnSpc>
            </a:pPr>
            <a:r>
              <a:rPr lang="en-US" sz="6233">
                <a:solidFill>
                  <a:srgbClr val="000000"/>
                </a:solidFill>
                <a:latin typeface="Abril Fatface"/>
              </a:rPr>
              <a:t>10.EL/LA TÈCNIC/A </a:t>
            </a:r>
          </a:p>
        </p:txBody>
      </p:sp>
      <p:sp>
        <p:nvSpPr>
          <p:cNvPr id="15" name="TextBox 15"/>
          <p:cNvSpPr txBox="1"/>
          <p:nvPr/>
        </p:nvSpPr>
        <p:spPr>
          <a:xfrm>
            <a:off x="689620" y="1921034"/>
            <a:ext cx="5285311" cy="865614"/>
          </a:xfrm>
          <a:prstGeom prst="rect">
            <a:avLst/>
          </a:prstGeom>
        </p:spPr>
        <p:txBody>
          <a:bodyPr lIns="0" tIns="0" rIns="0" bIns="0" rtlCol="0" anchor="t">
            <a:spAutoFit/>
          </a:bodyPr>
          <a:lstStyle/>
          <a:p>
            <a:pPr algn="ctr">
              <a:lnSpc>
                <a:spcPts val="3329"/>
              </a:lnSpc>
              <a:spcBef>
                <a:spcPct val="0"/>
              </a:spcBef>
            </a:pPr>
            <a:r>
              <a:rPr lang="en-US" sz="3329">
                <a:solidFill>
                  <a:srgbClr val="000000"/>
                </a:solidFill>
                <a:latin typeface="Glacial Indifference"/>
              </a:rPr>
              <a:t>• Executar els objectius fixats en el pla de treball.</a:t>
            </a:r>
          </a:p>
        </p:txBody>
      </p:sp>
      <p:sp>
        <p:nvSpPr>
          <p:cNvPr id="16" name="TextBox 16"/>
          <p:cNvSpPr txBox="1"/>
          <p:nvPr/>
        </p:nvSpPr>
        <p:spPr>
          <a:xfrm>
            <a:off x="7841289" y="4917047"/>
            <a:ext cx="7769771" cy="1703814"/>
          </a:xfrm>
          <a:prstGeom prst="rect">
            <a:avLst/>
          </a:prstGeom>
        </p:spPr>
        <p:txBody>
          <a:bodyPr lIns="0" tIns="0" rIns="0" bIns="0" rtlCol="0" anchor="t">
            <a:spAutoFit/>
          </a:bodyPr>
          <a:lstStyle/>
          <a:p>
            <a:pPr algn="ctr">
              <a:lnSpc>
                <a:spcPts val="3329"/>
              </a:lnSpc>
            </a:pPr>
            <a:r>
              <a:rPr lang="en-US" sz="3329">
                <a:solidFill>
                  <a:srgbClr val="000000"/>
                </a:solidFill>
                <a:latin typeface="Glacial Indifference"/>
              </a:rPr>
              <a:t>• Coneixements bàsics sobre els perfils d’atenció (gent gran, infància, famílies</a:t>
            </a:r>
          </a:p>
          <a:p>
            <a:pPr algn="ctr">
              <a:lnSpc>
                <a:spcPts val="3329"/>
              </a:lnSpc>
              <a:spcBef>
                <a:spcPct val="0"/>
              </a:spcBef>
            </a:pPr>
            <a:r>
              <a:rPr lang="en-US" sz="3329">
                <a:solidFill>
                  <a:srgbClr val="000000"/>
                </a:solidFill>
                <a:latin typeface="Glacial Indifference"/>
              </a:rPr>
              <a:t>multiproblemàtiques, persones amb addiccions...).</a:t>
            </a:r>
          </a:p>
        </p:txBody>
      </p:sp>
      <p:sp>
        <p:nvSpPr>
          <p:cNvPr id="17" name="TextBox 17"/>
          <p:cNvSpPr txBox="1"/>
          <p:nvPr/>
        </p:nvSpPr>
        <p:spPr>
          <a:xfrm>
            <a:off x="820987" y="7966957"/>
            <a:ext cx="5592354" cy="866068"/>
          </a:xfrm>
          <a:prstGeom prst="rect">
            <a:avLst/>
          </a:prstGeom>
        </p:spPr>
        <p:txBody>
          <a:bodyPr lIns="0" tIns="0" rIns="0" bIns="0" rtlCol="0" anchor="t">
            <a:spAutoFit/>
          </a:bodyPr>
          <a:lstStyle/>
          <a:p>
            <a:pPr algn="ctr">
              <a:lnSpc>
                <a:spcPts val="3347"/>
              </a:lnSpc>
              <a:spcBef>
                <a:spcPct val="0"/>
              </a:spcBef>
            </a:pPr>
            <a:r>
              <a:rPr lang="en-US" sz="3347">
                <a:solidFill>
                  <a:srgbClr val="000000"/>
                </a:solidFill>
                <a:latin typeface="Glacial Indifference"/>
              </a:rPr>
              <a:t>• Habilitats d’escolta activa i empatia.</a:t>
            </a:r>
          </a:p>
        </p:txBody>
      </p:sp>
      <p:sp>
        <p:nvSpPr>
          <p:cNvPr id="18" name="TextBox 18"/>
          <p:cNvSpPr txBox="1"/>
          <p:nvPr/>
        </p:nvSpPr>
        <p:spPr>
          <a:xfrm>
            <a:off x="14858340" y="8756825"/>
            <a:ext cx="2762521" cy="638830"/>
          </a:xfrm>
          <a:prstGeom prst="rect">
            <a:avLst/>
          </a:prstGeom>
        </p:spPr>
        <p:txBody>
          <a:bodyPr lIns="0" tIns="0" rIns="0" bIns="0" rtlCol="0" anchor="t">
            <a:spAutoFit/>
          </a:bodyPr>
          <a:lstStyle/>
          <a:p>
            <a:pPr algn="ctr">
              <a:lnSpc>
                <a:spcPts val="5213"/>
              </a:lnSpc>
            </a:pPr>
            <a:r>
              <a:rPr lang="en-US" sz="3724" u="sng">
                <a:solidFill>
                  <a:srgbClr val="454699"/>
                </a:solidFill>
                <a:latin typeface="Abril Fatface"/>
                <a:hlinkClick r:id="rId7" tooltip="https://jamboard.google.com/d/1pF6bArWt6uO-zf8mPCmHDtXnB7wmEt46n8CRR8iAmPA/edit?usp=sharing"/>
              </a:rPr>
              <a:t>JAMBOARD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10A4F"/>
        </a:solidFill>
        <a:effectLst/>
      </p:bgPr>
    </p:bg>
    <p:spTree>
      <p:nvGrpSpPr>
        <p:cNvPr id="1" name=""/>
        <p:cNvGrpSpPr/>
        <p:nvPr/>
      </p:nvGrpSpPr>
      <p:grpSpPr>
        <a:xfrm>
          <a:off x="0" y="0"/>
          <a:ext cx="0" cy="0"/>
          <a:chOff x="0" y="0"/>
          <a:chExt cx="0" cy="0"/>
        </a:xfrm>
      </p:grpSpPr>
      <p:grpSp>
        <p:nvGrpSpPr>
          <p:cNvPr id="2" name="Group 2"/>
          <p:cNvGrpSpPr/>
          <p:nvPr/>
        </p:nvGrpSpPr>
        <p:grpSpPr>
          <a:xfrm>
            <a:off x="822390" y="525586"/>
            <a:ext cx="16643219" cy="8969927"/>
            <a:chOff x="0" y="0"/>
            <a:chExt cx="2680843" cy="1444851"/>
          </a:xfrm>
        </p:grpSpPr>
        <p:sp>
          <p:nvSpPr>
            <p:cNvPr id="3" name="Freeform 3"/>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4" name="TextBox 4"/>
          <p:cNvSpPr txBox="1"/>
          <p:nvPr/>
        </p:nvSpPr>
        <p:spPr>
          <a:xfrm>
            <a:off x="1028700" y="1827873"/>
            <a:ext cx="16230600" cy="8094345"/>
          </a:xfrm>
          <a:prstGeom prst="rect">
            <a:avLst/>
          </a:prstGeom>
        </p:spPr>
        <p:txBody>
          <a:bodyPr lIns="0" tIns="0" rIns="0" bIns="0" rtlCol="0" anchor="t">
            <a:spAutoFit/>
          </a:bodyPr>
          <a:lstStyle/>
          <a:p>
            <a:pPr algn="just">
              <a:lnSpc>
                <a:spcPts val="3779"/>
              </a:lnSpc>
            </a:pPr>
            <a:r>
              <a:rPr lang="en-US" sz="2700">
                <a:solidFill>
                  <a:srgbClr val="000000"/>
                </a:solidFill>
                <a:latin typeface="Arimo"/>
              </a:rPr>
              <a:t>Quan en una família hi ha una persona que es troba en situació de dependència (quan per falta o pèrdua d'autonomia física, psíquica o intel·lectual necessita ajudes importants a fi de realitzar les activitats de la vida diària), necessita un sistema de </a:t>
            </a:r>
            <a:r>
              <a:rPr lang="en-US" sz="2700" u="sng">
                <a:solidFill>
                  <a:srgbClr val="000000"/>
                </a:solidFill>
                <a:latin typeface="Arimo"/>
              </a:rPr>
              <a:t>suports de caràcter sociosanitari</a:t>
            </a:r>
            <a:r>
              <a:rPr lang="en-US" sz="2700">
                <a:solidFill>
                  <a:srgbClr val="000000"/>
                </a:solidFill>
                <a:latin typeface="Arimo"/>
              </a:rPr>
              <a:t> que els permeti mantenir la seva salut i qualitat de vida.</a:t>
            </a:r>
          </a:p>
          <a:p>
            <a:pPr algn="just">
              <a:lnSpc>
                <a:spcPts val="3779"/>
              </a:lnSpc>
            </a:pPr>
            <a:endParaRPr lang="en-US" sz="2700">
              <a:solidFill>
                <a:srgbClr val="000000"/>
              </a:solidFill>
              <a:latin typeface="Arimo"/>
            </a:endParaRPr>
          </a:p>
          <a:p>
            <a:pPr algn="just">
              <a:lnSpc>
                <a:spcPts val="3779"/>
              </a:lnSpc>
            </a:pPr>
            <a:r>
              <a:rPr lang="en-US" sz="2700">
                <a:solidFill>
                  <a:srgbClr val="000000"/>
                </a:solidFill>
                <a:latin typeface="Arimo"/>
              </a:rPr>
              <a:t>Els </a:t>
            </a:r>
            <a:r>
              <a:rPr lang="en-US" sz="2700">
                <a:solidFill>
                  <a:srgbClr val="000000"/>
                </a:solidFill>
                <a:latin typeface="Arimo Bold"/>
              </a:rPr>
              <a:t>sistemes de serveis socials</a:t>
            </a:r>
            <a:r>
              <a:rPr lang="en-US" sz="2700">
                <a:solidFill>
                  <a:srgbClr val="000000"/>
                </a:solidFill>
                <a:latin typeface="Arimo"/>
              </a:rPr>
              <a:t> tenen diferents recursos per proporcionar aquest ajut i contribuir als seu benestar. </a:t>
            </a:r>
          </a:p>
          <a:p>
            <a:pPr algn="just">
              <a:lnSpc>
                <a:spcPts val="3779"/>
              </a:lnSpc>
            </a:pPr>
            <a:endParaRPr lang="en-US" sz="2700">
              <a:solidFill>
                <a:srgbClr val="000000"/>
              </a:solidFill>
              <a:latin typeface="Arimo"/>
            </a:endParaRPr>
          </a:p>
          <a:p>
            <a:pPr algn="just">
              <a:lnSpc>
                <a:spcPts val="3779"/>
              </a:lnSpc>
            </a:pPr>
            <a:r>
              <a:rPr lang="en-US" sz="2700">
                <a:solidFill>
                  <a:srgbClr val="000000"/>
                </a:solidFill>
                <a:latin typeface="Arimo"/>
              </a:rPr>
              <a:t>Els serveis socials (SS) formen part del sistema de benestar actual del nostre país. Estan formats per polítiques d’intervenció dirigides a garantir les necessitats bàsiques de les persones, posant especial atenció en el manteniment de la seva autonomia personal i promovent el desenvolupament de les seves capacitats personals, dins d’un marc de respecte per la dignitat de les persones.</a:t>
            </a:r>
          </a:p>
          <a:p>
            <a:pPr algn="just">
              <a:lnSpc>
                <a:spcPts val="3779"/>
              </a:lnSpc>
            </a:pPr>
            <a:endParaRPr lang="en-US" sz="2700">
              <a:solidFill>
                <a:srgbClr val="000000"/>
              </a:solidFill>
              <a:latin typeface="Arimo"/>
            </a:endParaRPr>
          </a:p>
          <a:p>
            <a:pPr algn="just">
              <a:lnSpc>
                <a:spcPts val="3779"/>
              </a:lnSpc>
            </a:pPr>
            <a:r>
              <a:rPr lang="en-US" sz="2700">
                <a:solidFill>
                  <a:srgbClr val="000000"/>
                </a:solidFill>
                <a:latin typeface="Arimo"/>
              </a:rPr>
              <a:t>Són els encarregats d’avaluar les situacions de necessitat de les persones i, entre altres funcions, dissenyar </a:t>
            </a:r>
            <a:r>
              <a:rPr lang="en-US" sz="2700">
                <a:solidFill>
                  <a:srgbClr val="000000"/>
                </a:solidFill>
                <a:latin typeface="Arimo Bold"/>
              </a:rPr>
              <a:t>programes i plans de treball</a:t>
            </a:r>
            <a:r>
              <a:rPr lang="en-US" sz="2700">
                <a:solidFill>
                  <a:srgbClr val="000000"/>
                </a:solidFill>
                <a:latin typeface="Arimo"/>
              </a:rPr>
              <a:t> individualitzats d’atenció, dirigits a donar cobertura a les necessitats de caire social dels més vulnerables.</a:t>
            </a:r>
          </a:p>
          <a:p>
            <a:pPr algn="just">
              <a:lnSpc>
                <a:spcPts val="3779"/>
              </a:lnSpc>
            </a:pPr>
            <a:endParaRPr lang="en-US" sz="2700">
              <a:solidFill>
                <a:srgbClr val="000000"/>
              </a:solidFill>
              <a:latin typeface="Arimo"/>
            </a:endParaRPr>
          </a:p>
        </p:txBody>
      </p:sp>
      <p:sp>
        <p:nvSpPr>
          <p:cNvPr id="5" name="TextBox 5"/>
          <p:cNvSpPr txBox="1"/>
          <p:nvPr/>
        </p:nvSpPr>
        <p:spPr>
          <a:xfrm>
            <a:off x="4522228" y="795839"/>
            <a:ext cx="7927358" cy="751471"/>
          </a:xfrm>
          <a:prstGeom prst="rect">
            <a:avLst/>
          </a:prstGeom>
        </p:spPr>
        <p:txBody>
          <a:bodyPr lIns="0" tIns="0" rIns="0" bIns="0" rtlCol="0" anchor="t">
            <a:spAutoFit/>
          </a:bodyPr>
          <a:lstStyle/>
          <a:p>
            <a:pPr algn="ctr">
              <a:lnSpc>
                <a:spcPts val="5111"/>
              </a:lnSpc>
            </a:pPr>
            <a:r>
              <a:rPr lang="en-US" sz="6815">
                <a:solidFill>
                  <a:srgbClr val="010A4F"/>
                </a:solidFill>
                <a:latin typeface="Abril Fatface"/>
              </a:rPr>
              <a:t>1. Serveis socials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10A4F"/>
        </a:solidFill>
        <a:effectLst/>
      </p:bgPr>
    </p:bg>
    <p:spTree>
      <p:nvGrpSpPr>
        <p:cNvPr id="1" name=""/>
        <p:cNvGrpSpPr/>
        <p:nvPr/>
      </p:nvGrpSpPr>
      <p:grpSpPr>
        <a:xfrm>
          <a:off x="0" y="0"/>
          <a:ext cx="0" cy="0"/>
          <a:chOff x="0" y="0"/>
          <a:chExt cx="0" cy="0"/>
        </a:xfrm>
      </p:grpSpPr>
      <p:grpSp>
        <p:nvGrpSpPr>
          <p:cNvPr id="2" name="Group 2"/>
          <p:cNvGrpSpPr/>
          <p:nvPr/>
        </p:nvGrpSpPr>
        <p:grpSpPr>
          <a:xfrm>
            <a:off x="822390" y="525586"/>
            <a:ext cx="16643219" cy="8969927"/>
            <a:chOff x="0" y="0"/>
            <a:chExt cx="2680843" cy="1444851"/>
          </a:xfrm>
        </p:grpSpPr>
        <p:sp>
          <p:nvSpPr>
            <p:cNvPr id="3" name="Freeform 3"/>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4" name="TextBox 4"/>
          <p:cNvSpPr txBox="1"/>
          <p:nvPr/>
        </p:nvSpPr>
        <p:spPr>
          <a:xfrm>
            <a:off x="1269109" y="2511782"/>
            <a:ext cx="15749782" cy="6983730"/>
          </a:xfrm>
          <a:prstGeom prst="rect">
            <a:avLst/>
          </a:prstGeom>
        </p:spPr>
        <p:txBody>
          <a:bodyPr lIns="0" tIns="0" rIns="0" bIns="0" rtlCol="0" anchor="t">
            <a:spAutoFit/>
          </a:bodyPr>
          <a:lstStyle/>
          <a:p>
            <a:pPr algn="just">
              <a:lnSpc>
                <a:spcPts val="4619"/>
              </a:lnSpc>
            </a:pPr>
            <a:r>
              <a:rPr lang="en-US" sz="3299">
                <a:solidFill>
                  <a:srgbClr val="000000"/>
                </a:solidFill>
                <a:latin typeface="Arimo"/>
              </a:rPr>
              <a:t>Quan l'entorn on es presta el servei és en el domicili de la persona, </a:t>
            </a:r>
            <a:r>
              <a:rPr lang="en-US" sz="3299">
                <a:solidFill>
                  <a:srgbClr val="000000"/>
                </a:solidFill>
                <a:latin typeface="Arimo Bold"/>
              </a:rPr>
              <a:t>l'atenció és de caràcter domiciliari. </a:t>
            </a:r>
          </a:p>
          <a:p>
            <a:pPr algn="just">
              <a:lnSpc>
                <a:spcPts val="4619"/>
              </a:lnSpc>
            </a:pPr>
            <a:endParaRPr lang="en-US" sz="3299">
              <a:solidFill>
                <a:srgbClr val="000000"/>
              </a:solidFill>
              <a:latin typeface="Arimo Bold"/>
            </a:endParaRPr>
          </a:p>
          <a:p>
            <a:pPr algn="just">
              <a:lnSpc>
                <a:spcPts val="4619"/>
              </a:lnSpc>
            </a:pPr>
            <a:r>
              <a:rPr lang="en-US" sz="3299">
                <a:solidFill>
                  <a:srgbClr val="000000"/>
                </a:solidFill>
                <a:latin typeface="Arimo"/>
              </a:rPr>
              <a:t>Els canvis que hi ha hagut en la societat relacionats amb l'increment de l'esperança de vida, com a conseqüència de les millores sociosanitàries, així com els nous estils de vida, com la plena incorporació de la dona al món laboral, han comportat tot un seguit de canvis en la població que generen noves situacions i necessitats socials i sanitàries. </a:t>
            </a:r>
          </a:p>
          <a:p>
            <a:pPr algn="just">
              <a:lnSpc>
                <a:spcPts val="4619"/>
              </a:lnSpc>
            </a:pPr>
            <a:endParaRPr lang="en-US" sz="3299">
              <a:solidFill>
                <a:srgbClr val="000000"/>
              </a:solidFill>
              <a:latin typeface="Arimo"/>
            </a:endParaRPr>
          </a:p>
          <a:p>
            <a:pPr algn="just">
              <a:lnSpc>
                <a:spcPts val="4619"/>
              </a:lnSpc>
            </a:pPr>
            <a:r>
              <a:rPr lang="en-US" sz="3299">
                <a:solidFill>
                  <a:srgbClr val="000000"/>
                </a:solidFill>
                <a:latin typeface="Arimo"/>
              </a:rPr>
              <a:t>Aquets canvis han promogut el desenvolupament de nous models de convivència no familiar per donar resposta a una demanda que es presenta en creixement.</a:t>
            </a:r>
          </a:p>
          <a:p>
            <a:pPr algn="just">
              <a:lnSpc>
                <a:spcPts val="4619"/>
              </a:lnSpc>
            </a:pPr>
            <a:endParaRPr lang="en-US" sz="3299">
              <a:solidFill>
                <a:srgbClr val="000000"/>
              </a:solidFill>
              <a:latin typeface="Arimo"/>
            </a:endParaRPr>
          </a:p>
        </p:txBody>
      </p:sp>
      <p:sp>
        <p:nvSpPr>
          <p:cNvPr id="5" name="TextBox 5"/>
          <p:cNvSpPr txBox="1"/>
          <p:nvPr/>
        </p:nvSpPr>
        <p:spPr>
          <a:xfrm>
            <a:off x="1028700" y="863944"/>
            <a:ext cx="15990191" cy="1199801"/>
          </a:xfrm>
          <a:prstGeom prst="rect">
            <a:avLst/>
          </a:prstGeom>
        </p:spPr>
        <p:txBody>
          <a:bodyPr lIns="0" tIns="0" rIns="0" bIns="0" rtlCol="0" anchor="t">
            <a:spAutoFit/>
          </a:bodyPr>
          <a:lstStyle/>
          <a:p>
            <a:pPr algn="ctr">
              <a:lnSpc>
                <a:spcPts val="4705"/>
              </a:lnSpc>
            </a:pPr>
            <a:r>
              <a:rPr lang="en-US" sz="4481">
                <a:solidFill>
                  <a:srgbClr val="010A4F"/>
                </a:solidFill>
                <a:latin typeface="Abril Fatface"/>
              </a:rPr>
              <a:t>ASPECTES SOCIOCULTURALS I ANTROPOLÒGICS DE L'ATENCIÓ DOMICILIÀRIA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10A4F"/>
        </a:solidFill>
        <a:effectLst/>
      </p:bgPr>
    </p:bg>
    <p:spTree>
      <p:nvGrpSpPr>
        <p:cNvPr id="1" name=""/>
        <p:cNvGrpSpPr/>
        <p:nvPr/>
      </p:nvGrpSpPr>
      <p:grpSpPr>
        <a:xfrm>
          <a:off x="0" y="0"/>
          <a:ext cx="0" cy="0"/>
          <a:chOff x="0" y="0"/>
          <a:chExt cx="0" cy="0"/>
        </a:xfrm>
      </p:grpSpPr>
      <p:grpSp>
        <p:nvGrpSpPr>
          <p:cNvPr id="2" name="Group 2"/>
          <p:cNvGrpSpPr/>
          <p:nvPr/>
        </p:nvGrpSpPr>
        <p:grpSpPr>
          <a:xfrm rot="8692086">
            <a:off x="9017197" y="7088321"/>
            <a:ext cx="163261" cy="417651"/>
            <a:chOff x="0" y="0"/>
            <a:chExt cx="152400" cy="389866"/>
          </a:xfrm>
        </p:grpSpPr>
        <p:sp>
          <p:nvSpPr>
            <p:cNvPr id="3" name="Freeform 3"/>
            <p:cNvSpPr/>
            <p:nvPr/>
          </p:nvSpPr>
          <p:spPr>
            <a:xfrm>
              <a:off x="0" y="0"/>
              <a:ext cx="152400" cy="389866"/>
            </a:xfrm>
            <a:custGeom>
              <a:avLst/>
              <a:gdLst/>
              <a:ahLst/>
              <a:cxnLst/>
              <a:rect l="l" t="t" r="r" b="b"/>
              <a:pathLst>
                <a:path w="152400" h="389866">
                  <a:moveTo>
                    <a:pt x="0" y="0"/>
                  </a:moveTo>
                  <a:lnTo>
                    <a:pt x="152400" y="0"/>
                  </a:lnTo>
                  <a:lnTo>
                    <a:pt x="152400" y="389866"/>
                  </a:lnTo>
                  <a:lnTo>
                    <a:pt x="0" y="389866"/>
                  </a:lnTo>
                  <a:close/>
                </a:path>
              </a:pathLst>
            </a:custGeom>
            <a:solidFill>
              <a:srgbClr val="010A4F"/>
            </a:solidFill>
          </p:spPr>
        </p:sp>
      </p:grpSp>
      <p:grpSp>
        <p:nvGrpSpPr>
          <p:cNvPr id="4" name="Group 4"/>
          <p:cNvGrpSpPr/>
          <p:nvPr/>
        </p:nvGrpSpPr>
        <p:grpSpPr>
          <a:xfrm>
            <a:off x="-1190942" y="-1295400"/>
            <a:ext cx="10334942" cy="12938707"/>
            <a:chOff x="0" y="0"/>
            <a:chExt cx="1828828" cy="2289579"/>
          </a:xfrm>
        </p:grpSpPr>
        <p:sp>
          <p:nvSpPr>
            <p:cNvPr id="5" name="Freeform 5"/>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FF1F1"/>
            </a:solidFill>
          </p:spPr>
        </p:sp>
      </p:grpSp>
      <p:grpSp>
        <p:nvGrpSpPr>
          <p:cNvPr id="6" name="Group 6"/>
          <p:cNvGrpSpPr/>
          <p:nvPr/>
        </p:nvGrpSpPr>
        <p:grpSpPr>
          <a:xfrm>
            <a:off x="674091" y="688990"/>
            <a:ext cx="7692960" cy="8969927"/>
            <a:chOff x="0" y="0"/>
            <a:chExt cx="1239160" cy="1444851"/>
          </a:xfrm>
        </p:grpSpPr>
        <p:sp>
          <p:nvSpPr>
            <p:cNvPr id="7" name="Freeform 7"/>
            <p:cNvSpPr/>
            <p:nvPr/>
          </p:nvSpPr>
          <p:spPr>
            <a:xfrm>
              <a:off x="0" y="0"/>
              <a:ext cx="1239160" cy="1444851"/>
            </a:xfrm>
            <a:custGeom>
              <a:avLst/>
              <a:gdLst/>
              <a:ahLst/>
              <a:cxnLst/>
              <a:rect l="l" t="t" r="r" b="b"/>
              <a:pathLst>
                <a:path w="1239160" h="1444851">
                  <a:moveTo>
                    <a:pt x="0" y="0"/>
                  </a:moveTo>
                  <a:lnTo>
                    <a:pt x="1239160" y="0"/>
                  </a:lnTo>
                  <a:lnTo>
                    <a:pt x="1239160" y="1444851"/>
                  </a:lnTo>
                  <a:lnTo>
                    <a:pt x="0" y="1444851"/>
                  </a:lnTo>
                  <a:close/>
                </a:path>
              </a:pathLst>
            </a:custGeom>
            <a:solidFill>
              <a:srgbClr val="FFFFFF"/>
            </a:solidFill>
          </p:spPr>
        </p:sp>
      </p:grpSp>
      <p:sp>
        <p:nvSpPr>
          <p:cNvPr id="8" name="TextBox 8"/>
          <p:cNvSpPr txBox="1"/>
          <p:nvPr/>
        </p:nvSpPr>
        <p:spPr>
          <a:xfrm>
            <a:off x="984051" y="3110524"/>
            <a:ext cx="7073040" cy="3968864"/>
          </a:xfrm>
          <a:prstGeom prst="rect">
            <a:avLst/>
          </a:prstGeom>
        </p:spPr>
        <p:txBody>
          <a:bodyPr lIns="0" tIns="0" rIns="0" bIns="0" rtlCol="0" anchor="t">
            <a:spAutoFit/>
          </a:bodyPr>
          <a:lstStyle/>
          <a:p>
            <a:pPr marL="0" lvl="0" indent="0" algn="just">
              <a:lnSpc>
                <a:spcPts val="3897"/>
              </a:lnSpc>
            </a:pPr>
            <a:r>
              <a:rPr lang="en-US" sz="3897" spc="38">
                <a:solidFill>
                  <a:srgbClr val="010A4F"/>
                </a:solidFill>
                <a:latin typeface="Glacial Indifference"/>
              </a:rPr>
              <a:t>És important diferenciar aquests tres conceptes, ja que moltes vegades porten a confusió i fan pensar que parlem d’una mateixa condició, quan en realitat són situacions ben diferenciades en l’estat d’una persona. </a:t>
            </a:r>
          </a:p>
        </p:txBody>
      </p:sp>
      <p:sp>
        <p:nvSpPr>
          <p:cNvPr id="9" name="Freeform 9"/>
          <p:cNvSpPr/>
          <p:nvPr/>
        </p:nvSpPr>
        <p:spPr>
          <a:xfrm>
            <a:off x="-382166" y="-1295400"/>
            <a:ext cx="4017559" cy="3404882"/>
          </a:xfrm>
          <a:custGeom>
            <a:avLst/>
            <a:gdLst/>
            <a:ahLst/>
            <a:cxnLst/>
            <a:rect l="l" t="t" r="r" b="b"/>
            <a:pathLst>
              <a:path w="4017559" h="3404882">
                <a:moveTo>
                  <a:pt x="0" y="0"/>
                </a:moveTo>
                <a:lnTo>
                  <a:pt x="4017559" y="0"/>
                </a:lnTo>
                <a:lnTo>
                  <a:pt x="4017559" y="3404882"/>
                </a:lnTo>
                <a:lnTo>
                  <a:pt x="0" y="340488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0" name="Freeform 10"/>
          <p:cNvSpPr/>
          <p:nvPr/>
        </p:nvSpPr>
        <p:spPr>
          <a:xfrm>
            <a:off x="-2255546" y="6404569"/>
            <a:ext cx="11167443" cy="11280626"/>
          </a:xfrm>
          <a:custGeom>
            <a:avLst/>
            <a:gdLst/>
            <a:ahLst/>
            <a:cxnLst/>
            <a:rect l="l" t="t" r="r" b="b"/>
            <a:pathLst>
              <a:path w="11167443" h="11280626">
                <a:moveTo>
                  <a:pt x="0" y="0"/>
                </a:moveTo>
                <a:lnTo>
                  <a:pt x="11167443" y="0"/>
                </a:lnTo>
                <a:lnTo>
                  <a:pt x="11167443" y="11280626"/>
                </a:lnTo>
                <a:lnTo>
                  <a:pt x="0" y="1128062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1" name="Freeform 11"/>
          <p:cNvSpPr/>
          <p:nvPr/>
        </p:nvSpPr>
        <p:spPr>
          <a:xfrm>
            <a:off x="5859866" y="8584559"/>
            <a:ext cx="4017559" cy="3404882"/>
          </a:xfrm>
          <a:custGeom>
            <a:avLst/>
            <a:gdLst/>
            <a:ahLst/>
            <a:cxnLst/>
            <a:rect l="l" t="t" r="r" b="b"/>
            <a:pathLst>
              <a:path w="4017559" h="3404882">
                <a:moveTo>
                  <a:pt x="0" y="0"/>
                </a:moveTo>
                <a:lnTo>
                  <a:pt x="4017559" y="0"/>
                </a:lnTo>
                <a:lnTo>
                  <a:pt x="4017559" y="3404882"/>
                </a:lnTo>
                <a:lnTo>
                  <a:pt x="0" y="340488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12" name="Group 12"/>
          <p:cNvGrpSpPr/>
          <p:nvPr/>
        </p:nvGrpSpPr>
        <p:grpSpPr>
          <a:xfrm>
            <a:off x="9877425" y="658537"/>
            <a:ext cx="7692960" cy="8969927"/>
            <a:chOff x="0" y="0"/>
            <a:chExt cx="1239160" cy="1444851"/>
          </a:xfrm>
        </p:grpSpPr>
        <p:sp>
          <p:nvSpPr>
            <p:cNvPr id="13" name="Freeform 13"/>
            <p:cNvSpPr/>
            <p:nvPr/>
          </p:nvSpPr>
          <p:spPr>
            <a:xfrm>
              <a:off x="0" y="0"/>
              <a:ext cx="1239160" cy="1444851"/>
            </a:xfrm>
            <a:custGeom>
              <a:avLst/>
              <a:gdLst/>
              <a:ahLst/>
              <a:cxnLst/>
              <a:rect l="l" t="t" r="r" b="b"/>
              <a:pathLst>
                <a:path w="1239160" h="1444851">
                  <a:moveTo>
                    <a:pt x="0" y="0"/>
                  </a:moveTo>
                  <a:lnTo>
                    <a:pt x="1239160" y="0"/>
                  </a:lnTo>
                  <a:lnTo>
                    <a:pt x="1239160" y="1444851"/>
                  </a:lnTo>
                  <a:lnTo>
                    <a:pt x="0" y="1444851"/>
                  </a:lnTo>
                  <a:close/>
                </a:path>
              </a:pathLst>
            </a:custGeom>
            <a:solidFill>
              <a:srgbClr val="FFFFFF"/>
            </a:solidFill>
          </p:spPr>
        </p:sp>
      </p:grpSp>
      <p:sp>
        <p:nvSpPr>
          <p:cNvPr id="14" name="Freeform 14"/>
          <p:cNvSpPr/>
          <p:nvPr/>
        </p:nvSpPr>
        <p:spPr>
          <a:xfrm rot="-10800000">
            <a:off x="11006610" y="1028700"/>
            <a:ext cx="5553235" cy="1027188"/>
          </a:xfrm>
          <a:custGeom>
            <a:avLst/>
            <a:gdLst/>
            <a:ahLst/>
            <a:cxnLst/>
            <a:rect l="l" t="t" r="r" b="b"/>
            <a:pathLst>
              <a:path w="5553235" h="1027188">
                <a:moveTo>
                  <a:pt x="0" y="0"/>
                </a:moveTo>
                <a:lnTo>
                  <a:pt x="5553235" y="0"/>
                </a:lnTo>
                <a:lnTo>
                  <a:pt x="5553235" y="1027188"/>
                </a:lnTo>
                <a:lnTo>
                  <a:pt x="0" y="102718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5" name="Freeform 15"/>
          <p:cNvSpPr/>
          <p:nvPr/>
        </p:nvSpPr>
        <p:spPr>
          <a:xfrm rot="-10800000">
            <a:off x="11006610" y="3884481"/>
            <a:ext cx="5553235" cy="1027188"/>
          </a:xfrm>
          <a:custGeom>
            <a:avLst/>
            <a:gdLst/>
            <a:ahLst/>
            <a:cxnLst/>
            <a:rect l="l" t="t" r="r" b="b"/>
            <a:pathLst>
              <a:path w="5553235" h="1027188">
                <a:moveTo>
                  <a:pt x="0" y="0"/>
                </a:moveTo>
                <a:lnTo>
                  <a:pt x="5553235" y="0"/>
                </a:lnTo>
                <a:lnTo>
                  <a:pt x="5553235" y="1027188"/>
                </a:lnTo>
                <a:lnTo>
                  <a:pt x="0" y="1027188"/>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6" name="Freeform 16"/>
          <p:cNvSpPr/>
          <p:nvPr/>
        </p:nvSpPr>
        <p:spPr>
          <a:xfrm rot="-10800000">
            <a:off x="11006610" y="6641864"/>
            <a:ext cx="5553235" cy="1027188"/>
          </a:xfrm>
          <a:custGeom>
            <a:avLst/>
            <a:gdLst/>
            <a:ahLst/>
            <a:cxnLst/>
            <a:rect l="l" t="t" r="r" b="b"/>
            <a:pathLst>
              <a:path w="5553235" h="1027188">
                <a:moveTo>
                  <a:pt x="0" y="0"/>
                </a:moveTo>
                <a:lnTo>
                  <a:pt x="5553235" y="0"/>
                </a:lnTo>
                <a:lnTo>
                  <a:pt x="5553235" y="1027188"/>
                </a:lnTo>
                <a:lnTo>
                  <a:pt x="0" y="1027188"/>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7" name="TextBox 17"/>
          <p:cNvSpPr txBox="1"/>
          <p:nvPr/>
        </p:nvSpPr>
        <p:spPr>
          <a:xfrm>
            <a:off x="11419040" y="1323269"/>
            <a:ext cx="4391578" cy="619024"/>
          </a:xfrm>
          <a:prstGeom prst="rect">
            <a:avLst/>
          </a:prstGeom>
        </p:spPr>
        <p:txBody>
          <a:bodyPr lIns="0" tIns="0" rIns="0" bIns="0" rtlCol="0" anchor="t">
            <a:spAutoFit/>
          </a:bodyPr>
          <a:lstStyle/>
          <a:p>
            <a:pPr algn="ctr">
              <a:lnSpc>
                <a:spcPts val="4414"/>
              </a:lnSpc>
            </a:pPr>
            <a:r>
              <a:rPr lang="en-US" sz="5255" spc="31">
                <a:solidFill>
                  <a:srgbClr val="010A4F"/>
                </a:solidFill>
                <a:latin typeface="Abril Fatface"/>
              </a:rPr>
              <a:t>AUTONOMIA</a:t>
            </a:r>
          </a:p>
        </p:txBody>
      </p:sp>
      <p:sp>
        <p:nvSpPr>
          <p:cNvPr id="18" name="TextBox 18"/>
          <p:cNvSpPr txBox="1"/>
          <p:nvPr/>
        </p:nvSpPr>
        <p:spPr>
          <a:xfrm>
            <a:off x="11150405" y="4179050"/>
            <a:ext cx="5089570" cy="619024"/>
          </a:xfrm>
          <a:prstGeom prst="rect">
            <a:avLst/>
          </a:prstGeom>
        </p:spPr>
        <p:txBody>
          <a:bodyPr lIns="0" tIns="0" rIns="0" bIns="0" rtlCol="0" anchor="t">
            <a:spAutoFit/>
          </a:bodyPr>
          <a:lstStyle/>
          <a:p>
            <a:pPr algn="ctr">
              <a:lnSpc>
                <a:spcPts val="4414"/>
              </a:lnSpc>
            </a:pPr>
            <a:r>
              <a:rPr lang="en-US" sz="5255" spc="31">
                <a:solidFill>
                  <a:srgbClr val="010A4F"/>
                </a:solidFill>
                <a:latin typeface="Abril Fatface"/>
              </a:rPr>
              <a:t>DISCAPACITAT</a:t>
            </a:r>
          </a:p>
        </p:txBody>
      </p:sp>
      <p:sp>
        <p:nvSpPr>
          <p:cNvPr id="19" name="TextBox 19"/>
          <p:cNvSpPr txBox="1"/>
          <p:nvPr/>
        </p:nvSpPr>
        <p:spPr>
          <a:xfrm>
            <a:off x="11269512" y="6936433"/>
            <a:ext cx="4970463" cy="619024"/>
          </a:xfrm>
          <a:prstGeom prst="rect">
            <a:avLst/>
          </a:prstGeom>
        </p:spPr>
        <p:txBody>
          <a:bodyPr lIns="0" tIns="0" rIns="0" bIns="0" rtlCol="0" anchor="t">
            <a:spAutoFit/>
          </a:bodyPr>
          <a:lstStyle/>
          <a:p>
            <a:pPr algn="ctr">
              <a:lnSpc>
                <a:spcPts val="4414"/>
              </a:lnSpc>
            </a:pPr>
            <a:r>
              <a:rPr lang="en-US" sz="5255" spc="31">
                <a:solidFill>
                  <a:srgbClr val="010A4F"/>
                </a:solidFill>
                <a:latin typeface="Abril Fatface"/>
              </a:rPr>
              <a:t>DEPENDÈNCIA</a:t>
            </a:r>
          </a:p>
        </p:txBody>
      </p:sp>
      <p:sp>
        <p:nvSpPr>
          <p:cNvPr id="20" name="TextBox 20"/>
          <p:cNvSpPr txBox="1"/>
          <p:nvPr/>
        </p:nvSpPr>
        <p:spPr>
          <a:xfrm>
            <a:off x="10359262" y="2109482"/>
            <a:ext cx="6729285" cy="1333500"/>
          </a:xfrm>
          <a:prstGeom prst="rect">
            <a:avLst/>
          </a:prstGeom>
        </p:spPr>
        <p:txBody>
          <a:bodyPr lIns="0" tIns="0" rIns="0" bIns="0" rtlCol="0" anchor="t">
            <a:spAutoFit/>
          </a:bodyPr>
          <a:lstStyle/>
          <a:p>
            <a:pPr algn="just">
              <a:lnSpc>
                <a:spcPts val="2696"/>
              </a:lnSpc>
            </a:pPr>
            <a:r>
              <a:rPr lang="en-US" sz="2247">
                <a:solidFill>
                  <a:srgbClr val="000000"/>
                </a:solidFill>
                <a:latin typeface="Glacial Indifference"/>
              </a:rPr>
              <a:t>Una persona és autònoma quan manté la capacitat per prendre decisions de com viure i obrar sobre la seva persona segons el seu criteri, amb independència de l’opinió dels altres.</a:t>
            </a:r>
          </a:p>
        </p:txBody>
      </p:sp>
      <p:sp>
        <p:nvSpPr>
          <p:cNvPr id="21" name="TextBox 21"/>
          <p:cNvSpPr txBox="1"/>
          <p:nvPr/>
        </p:nvSpPr>
        <p:spPr>
          <a:xfrm>
            <a:off x="10225921" y="5056856"/>
            <a:ext cx="7114612" cy="1333500"/>
          </a:xfrm>
          <a:prstGeom prst="rect">
            <a:avLst/>
          </a:prstGeom>
        </p:spPr>
        <p:txBody>
          <a:bodyPr lIns="0" tIns="0" rIns="0" bIns="0" rtlCol="0" anchor="t">
            <a:spAutoFit/>
          </a:bodyPr>
          <a:lstStyle/>
          <a:p>
            <a:pPr algn="just">
              <a:lnSpc>
                <a:spcPts val="2696"/>
              </a:lnSpc>
            </a:pPr>
            <a:r>
              <a:rPr lang="en-US" sz="2247" dirty="0" err="1">
                <a:solidFill>
                  <a:srgbClr val="000000"/>
                </a:solidFill>
                <a:latin typeface="Glacial Indifference"/>
              </a:rPr>
              <a:t>Condició</a:t>
            </a:r>
            <a:r>
              <a:rPr lang="en-US" sz="2247" dirty="0">
                <a:solidFill>
                  <a:srgbClr val="000000"/>
                </a:solidFill>
                <a:latin typeface="Glacial Indifference"/>
              </a:rPr>
              <a:t> </a:t>
            </a:r>
            <a:r>
              <a:rPr lang="en-US" sz="2247" dirty="0" err="1">
                <a:solidFill>
                  <a:srgbClr val="000000"/>
                </a:solidFill>
                <a:latin typeface="Glacial Indifference"/>
              </a:rPr>
              <a:t>sota</a:t>
            </a:r>
            <a:r>
              <a:rPr lang="en-US" sz="2247" dirty="0">
                <a:solidFill>
                  <a:srgbClr val="000000"/>
                </a:solidFill>
                <a:latin typeface="Glacial Indifference"/>
              </a:rPr>
              <a:t> la </a:t>
            </a:r>
            <a:r>
              <a:rPr lang="en-US" sz="2247" dirty="0" err="1">
                <a:solidFill>
                  <a:srgbClr val="000000"/>
                </a:solidFill>
                <a:latin typeface="Glacial Indifference"/>
              </a:rPr>
              <a:t>qual</a:t>
            </a:r>
            <a:r>
              <a:rPr lang="en-US" sz="2247" dirty="0">
                <a:solidFill>
                  <a:srgbClr val="000000"/>
                </a:solidFill>
                <a:latin typeface="Glacial Indifference"/>
              </a:rPr>
              <a:t> certes </a:t>
            </a:r>
            <a:r>
              <a:rPr lang="en-US" sz="2247" dirty="0" err="1">
                <a:solidFill>
                  <a:srgbClr val="000000"/>
                </a:solidFill>
                <a:latin typeface="Glacial Indifference"/>
              </a:rPr>
              <a:t>persones</a:t>
            </a:r>
            <a:r>
              <a:rPr lang="en-US" sz="2247" dirty="0">
                <a:solidFill>
                  <a:srgbClr val="000000"/>
                </a:solidFill>
                <a:latin typeface="Glacial Indifference"/>
              </a:rPr>
              <a:t> </a:t>
            </a:r>
            <a:r>
              <a:rPr lang="en-US" sz="2247" dirty="0" err="1">
                <a:solidFill>
                  <a:srgbClr val="000000"/>
                </a:solidFill>
                <a:latin typeface="Glacial Indifference"/>
              </a:rPr>
              <a:t>presenten</a:t>
            </a:r>
            <a:r>
              <a:rPr lang="en-US" sz="2247" dirty="0">
                <a:solidFill>
                  <a:srgbClr val="000000"/>
                </a:solidFill>
                <a:latin typeface="Glacial Indifference"/>
              </a:rPr>
              <a:t> </a:t>
            </a:r>
            <a:r>
              <a:rPr lang="en-US" sz="2247" dirty="0" err="1">
                <a:solidFill>
                  <a:srgbClr val="000000"/>
                </a:solidFill>
                <a:latin typeface="Glacial Indifference"/>
              </a:rPr>
              <a:t>una</a:t>
            </a:r>
            <a:r>
              <a:rPr lang="en-US" sz="2247" dirty="0">
                <a:solidFill>
                  <a:srgbClr val="000000"/>
                </a:solidFill>
                <a:latin typeface="Glacial Indifference"/>
              </a:rPr>
              <a:t> </a:t>
            </a:r>
            <a:r>
              <a:rPr lang="en-US" sz="2247" dirty="0" err="1">
                <a:solidFill>
                  <a:srgbClr val="000000"/>
                </a:solidFill>
                <a:latin typeface="Glacial Indifference"/>
              </a:rPr>
              <a:t>disfunció</a:t>
            </a:r>
            <a:r>
              <a:rPr lang="en-US" sz="2247" dirty="0">
                <a:solidFill>
                  <a:srgbClr val="000000"/>
                </a:solidFill>
                <a:latin typeface="Glacial Indifference"/>
              </a:rPr>
              <a:t> </a:t>
            </a:r>
            <a:r>
              <a:rPr lang="en-US" sz="2247" dirty="0" err="1">
                <a:solidFill>
                  <a:srgbClr val="000000"/>
                </a:solidFill>
                <a:latin typeface="Glacial Indifference"/>
              </a:rPr>
              <a:t>física</a:t>
            </a:r>
            <a:r>
              <a:rPr lang="en-US" sz="2247" dirty="0">
                <a:solidFill>
                  <a:srgbClr val="000000"/>
                </a:solidFill>
                <a:latin typeface="Glacial Indifference"/>
              </a:rPr>
              <a:t>, </a:t>
            </a:r>
            <a:r>
              <a:rPr lang="en-US" sz="2247" dirty="0" err="1">
                <a:solidFill>
                  <a:srgbClr val="000000"/>
                </a:solidFill>
                <a:latin typeface="Glacial Indifference"/>
              </a:rPr>
              <a:t>psíquica</a:t>
            </a:r>
            <a:r>
              <a:rPr lang="en-US" sz="2247" dirty="0">
                <a:solidFill>
                  <a:srgbClr val="000000"/>
                </a:solidFill>
                <a:latin typeface="Glacial Indifference"/>
              </a:rPr>
              <a:t>, </a:t>
            </a:r>
            <a:r>
              <a:rPr lang="en-US" sz="2247" dirty="0" err="1">
                <a:solidFill>
                  <a:srgbClr val="000000"/>
                </a:solidFill>
                <a:latin typeface="Glacial Indifference"/>
              </a:rPr>
              <a:t>intel·lectual</a:t>
            </a:r>
            <a:r>
              <a:rPr lang="en-US" sz="2247" dirty="0">
                <a:solidFill>
                  <a:srgbClr val="000000"/>
                </a:solidFill>
                <a:latin typeface="Glacial Indifference"/>
              </a:rPr>
              <a:t> o sensorial que </a:t>
            </a:r>
            <a:r>
              <a:rPr lang="en-US" sz="2247" dirty="0" err="1">
                <a:solidFill>
                  <a:srgbClr val="000000"/>
                </a:solidFill>
                <a:latin typeface="Glacial Indifference"/>
              </a:rPr>
              <a:t>afecta</a:t>
            </a:r>
            <a:r>
              <a:rPr lang="en-US" sz="2247" dirty="0">
                <a:solidFill>
                  <a:srgbClr val="000000"/>
                </a:solidFill>
                <a:latin typeface="Glacial Indifference"/>
              </a:rPr>
              <a:t> la </a:t>
            </a:r>
            <a:r>
              <a:rPr lang="en-US" sz="2247" dirty="0" err="1">
                <a:solidFill>
                  <a:srgbClr val="000000"/>
                </a:solidFill>
                <a:latin typeface="Glacial Indifference"/>
              </a:rPr>
              <a:t>seva</a:t>
            </a:r>
            <a:r>
              <a:rPr lang="en-US" sz="2247" dirty="0">
                <a:solidFill>
                  <a:srgbClr val="000000"/>
                </a:solidFill>
                <a:latin typeface="Glacial Indifference"/>
              </a:rPr>
              <a:t> </a:t>
            </a:r>
            <a:r>
              <a:rPr lang="en-US" sz="2247" dirty="0" err="1">
                <a:solidFill>
                  <a:srgbClr val="000000"/>
                </a:solidFill>
                <a:latin typeface="Glacial Indifference"/>
              </a:rPr>
              <a:t>manera</a:t>
            </a:r>
            <a:r>
              <a:rPr lang="en-US" sz="2247" dirty="0">
                <a:solidFill>
                  <a:srgbClr val="000000"/>
                </a:solidFill>
                <a:latin typeface="Glacial Indifference"/>
              </a:rPr>
              <a:t> </a:t>
            </a:r>
            <a:r>
              <a:rPr lang="en-US" sz="2247" dirty="0" err="1">
                <a:solidFill>
                  <a:srgbClr val="000000"/>
                </a:solidFill>
                <a:latin typeface="Glacial Indifference"/>
              </a:rPr>
              <a:t>d’interactuar</a:t>
            </a:r>
            <a:r>
              <a:rPr lang="en-US" sz="2247" dirty="0">
                <a:solidFill>
                  <a:srgbClr val="000000"/>
                </a:solidFill>
                <a:latin typeface="Glacial Indifference"/>
              </a:rPr>
              <a:t> </a:t>
            </a:r>
            <a:r>
              <a:rPr lang="en-US" sz="2247" dirty="0" err="1">
                <a:solidFill>
                  <a:srgbClr val="000000"/>
                </a:solidFill>
                <a:latin typeface="Glacial Indifference"/>
              </a:rPr>
              <a:t>amb</a:t>
            </a:r>
            <a:r>
              <a:rPr lang="en-US" sz="2247" dirty="0">
                <a:solidFill>
                  <a:srgbClr val="000000"/>
                </a:solidFill>
                <a:latin typeface="Glacial Indifference"/>
              </a:rPr>
              <a:t> la </a:t>
            </a:r>
            <a:r>
              <a:rPr lang="en-US" sz="2247" dirty="0" err="1">
                <a:solidFill>
                  <a:srgbClr val="000000"/>
                </a:solidFill>
                <a:latin typeface="Glacial Indifference"/>
              </a:rPr>
              <a:t>societat</a:t>
            </a:r>
            <a:r>
              <a:rPr lang="en-US" sz="2247" dirty="0">
                <a:solidFill>
                  <a:srgbClr val="000000"/>
                </a:solidFill>
                <a:latin typeface="Glacial Indifference"/>
              </a:rPr>
              <a:t> (</a:t>
            </a:r>
            <a:r>
              <a:rPr lang="en-US" sz="2247" dirty="0" err="1">
                <a:solidFill>
                  <a:srgbClr val="000000"/>
                </a:solidFill>
                <a:latin typeface="Glacial Indifference"/>
              </a:rPr>
              <a:t>persones</a:t>
            </a:r>
            <a:r>
              <a:rPr lang="en-US" sz="2247" dirty="0">
                <a:solidFill>
                  <a:srgbClr val="000000"/>
                </a:solidFill>
                <a:latin typeface="Glacial Indifference"/>
              </a:rPr>
              <a:t> </a:t>
            </a:r>
            <a:r>
              <a:rPr lang="en-US" sz="2247" dirty="0" err="1">
                <a:solidFill>
                  <a:srgbClr val="000000"/>
                </a:solidFill>
                <a:latin typeface="Glacial Indifference"/>
              </a:rPr>
              <a:t>cegues</a:t>
            </a:r>
            <a:r>
              <a:rPr lang="en-US" sz="2247" dirty="0">
                <a:solidFill>
                  <a:srgbClr val="000000"/>
                </a:solidFill>
                <a:latin typeface="Glacial Indifference"/>
              </a:rPr>
              <a:t>, </a:t>
            </a:r>
            <a:r>
              <a:rPr lang="en-US" sz="2247" dirty="0" err="1">
                <a:solidFill>
                  <a:srgbClr val="000000"/>
                </a:solidFill>
                <a:latin typeface="Glacial Indifference"/>
              </a:rPr>
              <a:t>sordes</a:t>
            </a:r>
            <a:r>
              <a:rPr lang="en-US" sz="2247" dirty="0">
                <a:solidFill>
                  <a:srgbClr val="000000"/>
                </a:solidFill>
                <a:latin typeface="Glacial Indifference"/>
              </a:rPr>
              <a:t>. . . ). </a:t>
            </a:r>
          </a:p>
        </p:txBody>
      </p:sp>
      <p:sp>
        <p:nvSpPr>
          <p:cNvPr id="22" name="TextBox 22"/>
          <p:cNvSpPr txBox="1"/>
          <p:nvPr/>
        </p:nvSpPr>
        <p:spPr>
          <a:xfrm>
            <a:off x="10190634" y="7802402"/>
            <a:ext cx="7009113" cy="1666875"/>
          </a:xfrm>
          <a:prstGeom prst="rect">
            <a:avLst/>
          </a:prstGeom>
        </p:spPr>
        <p:txBody>
          <a:bodyPr lIns="0" tIns="0" rIns="0" bIns="0" rtlCol="0" anchor="t">
            <a:spAutoFit/>
          </a:bodyPr>
          <a:lstStyle/>
          <a:p>
            <a:pPr algn="just">
              <a:lnSpc>
                <a:spcPts val="2696"/>
              </a:lnSpc>
            </a:pPr>
            <a:r>
              <a:rPr lang="en-US" sz="2247">
                <a:solidFill>
                  <a:srgbClr val="000000"/>
                </a:solidFill>
                <a:latin typeface="Glacial Indifference"/>
              </a:rPr>
              <a:t>Situació permanent en què es troben les persones que per diferents causes (edat, malaltia, accident. . . ) han perdut part o tota la seva autonomia personal per a la realització de les activitats bàsiques de la vida diària (ABVD).</a:t>
            </a:r>
          </a:p>
        </p:txBody>
      </p:sp>
      <p:sp>
        <p:nvSpPr>
          <p:cNvPr id="23" name="TextBox 23"/>
          <p:cNvSpPr txBox="1"/>
          <p:nvPr/>
        </p:nvSpPr>
        <p:spPr>
          <a:xfrm>
            <a:off x="2405344" y="2159188"/>
            <a:ext cx="4773564" cy="667875"/>
          </a:xfrm>
          <a:prstGeom prst="rect">
            <a:avLst/>
          </a:prstGeom>
        </p:spPr>
        <p:txBody>
          <a:bodyPr lIns="0" tIns="0" rIns="0" bIns="0" rtlCol="0" anchor="t">
            <a:spAutoFit/>
          </a:bodyPr>
          <a:lstStyle/>
          <a:p>
            <a:pPr>
              <a:lnSpc>
                <a:spcPts val="4639"/>
              </a:lnSpc>
            </a:pPr>
            <a:r>
              <a:rPr lang="en-US" sz="6186">
                <a:solidFill>
                  <a:srgbClr val="010A4F"/>
                </a:solidFill>
                <a:latin typeface="Abril Fatface"/>
              </a:rPr>
              <a:t>2. Conceptes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1F1"/>
        </a:solidFill>
        <a:effectLst/>
      </p:bgPr>
    </p:bg>
    <p:spTree>
      <p:nvGrpSpPr>
        <p:cNvPr id="1" name=""/>
        <p:cNvGrpSpPr/>
        <p:nvPr/>
      </p:nvGrpSpPr>
      <p:grpSpPr>
        <a:xfrm>
          <a:off x="0" y="0"/>
          <a:ext cx="0" cy="0"/>
          <a:chOff x="0" y="0"/>
          <a:chExt cx="0" cy="0"/>
        </a:xfrm>
      </p:grpSpPr>
      <p:sp>
        <p:nvSpPr>
          <p:cNvPr id="2" name="Freeform 2"/>
          <p:cNvSpPr/>
          <p:nvPr/>
        </p:nvSpPr>
        <p:spPr>
          <a:xfrm rot="-2700000">
            <a:off x="3103968" y="7569885"/>
            <a:ext cx="18582162" cy="3878520"/>
          </a:xfrm>
          <a:custGeom>
            <a:avLst/>
            <a:gdLst/>
            <a:ahLst/>
            <a:cxnLst/>
            <a:rect l="l" t="t" r="r" b="b"/>
            <a:pathLst>
              <a:path w="18582162" h="3878520">
                <a:moveTo>
                  <a:pt x="0" y="0"/>
                </a:moveTo>
                <a:lnTo>
                  <a:pt x="18582162" y="0"/>
                </a:lnTo>
                <a:lnTo>
                  <a:pt x="18582162" y="3878520"/>
                </a:lnTo>
                <a:lnTo>
                  <a:pt x="0" y="387852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5400000">
            <a:off x="-4298254" y="5317241"/>
            <a:ext cx="14235737" cy="2633200"/>
          </a:xfrm>
          <a:custGeom>
            <a:avLst/>
            <a:gdLst/>
            <a:ahLst/>
            <a:cxnLst/>
            <a:rect l="l" t="t" r="r" b="b"/>
            <a:pathLst>
              <a:path w="14235737" h="2633200">
                <a:moveTo>
                  <a:pt x="0" y="0"/>
                </a:moveTo>
                <a:lnTo>
                  <a:pt x="14235738" y="0"/>
                </a:lnTo>
                <a:lnTo>
                  <a:pt x="14235738" y="2633200"/>
                </a:lnTo>
                <a:lnTo>
                  <a:pt x="0" y="26332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3456110">
            <a:off x="1525240" y="-926719"/>
            <a:ext cx="15471555" cy="10382228"/>
          </a:xfrm>
          <a:custGeom>
            <a:avLst/>
            <a:gdLst/>
            <a:ahLst/>
            <a:cxnLst/>
            <a:rect l="l" t="t" r="r" b="b"/>
            <a:pathLst>
              <a:path w="15471555" h="10382228">
                <a:moveTo>
                  <a:pt x="0" y="0"/>
                </a:moveTo>
                <a:lnTo>
                  <a:pt x="15471556" y="0"/>
                </a:lnTo>
                <a:lnTo>
                  <a:pt x="15471556" y="10382228"/>
                </a:lnTo>
                <a:lnTo>
                  <a:pt x="0" y="1038222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4865377" y="-134346"/>
            <a:ext cx="15059344" cy="3402111"/>
          </a:xfrm>
          <a:custGeom>
            <a:avLst/>
            <a:gdLst/>
            <a:ahLst/>
            <a:cxnLst/>
            <a:rect l="l" t="t" r="r" b="b"/>
            <a:pathLst>
              <a:path w="15059344" h="3402111">
                <a:moveTo>
                  <a:pt x="0" y="0"/>
                </a:moveTo>
                <a:lnTo>
                  <a:pt x="15059344" y="0"/>
                </a:lnTo>
                <a:lnTo>
                  <a:pt x="15059344" y="3402111"/>
                </a:lnTo>
                <a:lnTo>
                  <a:pt x="0" y="340211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11730750" y="4827562"/>
            <a:ext cx="6862215" cy="9363166"/>
          </a:xfrm>
          <a:custGeom>
            <a:avLst/>
            <a:gdLst/>
            <a:ahLst/>
            <a:cxnLst/>
            <a:rect l="l" t="t" r="r" b="b"/>
            <a:pathLst>
              <a:path w="6862215" h="9363166">
                <a:moveTo>
                  <a:pt x="0" y="0"/>
                </a:moveTo>
                <a:lnTo>
                  <a:pt x="6862215" y="0"/>
                </a:lnTo>
                <a:lnTo>
                  <a:pt x="6862215" y="9363166"/>
                </a:lnTo>
                <a:lnTo>
                  <a:pt x="0" y="936316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686966" y="-134346"/>
            <a:ext cx="4017559" cy="3404882"/>
          </a:xfrm>
          <a:custGeom>
            <a:avLst/>
            <a:gdLst/>
            <a:ahLst/>
            <a:cxnLst/>
            <a:rect l="l" t="t" r="r" b="b"/>
            <a:pathLst>
              <a:path w="4017559" h="3404882">
                <a:moveTo>
                  <a:pt x="0" y="0"/>
                </a:moveTo>
                <a:lnTo>
                  <a:pt x="4017559" y="0"/>
                </a:lnTo>
                <a:lnTo>
                  <a:pt x="4017559" y="3404881"/>
                </a:lnTo>
                <a:lnTo>
                  <a:pt x="0" y="3404881"/>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grpSp>
        <p:nvGrpSpPr>
          <p:cNvPr id="8" name="Group 8"/>
          <p:cNvGrpSpPr/>
          <p:nvPr/>
        </p:nvGrpSpPr>
        <p:grpSpPr>
          <a:xfrm>
            <a:off x="563516" y="427602"/>
            <a:ext cx="16384887" cy="8830698"/>
            <a:chOff x="0" y="0"/>
            <a:chExt cx="2680843" cy="1444851"/>
          </a:xfrm>
        </p:grpSpPr>
        <p:sp>
          <p:nvSpPr>
            <p:cNvPr id="9" name="Freeform 9"/>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10" name="TextBox 10"/>
          <p:cNvSpPr txBox="1"/>
          <p:nvPr/>
        </p:nvSpPr>
        <p:spPr>
          <a:xfrm>
            <a:off x="2606635" y="1802939"/>
            <a:ext cx="11552769" cy="907670"/>
          </a:xfrm>
          <a:prstGeom prst="rect">
            <a:avLst/>
          </a:prstGeom>
        </p:spPr>
        <p:txBody>
          <a:bodyPr lIns="0" tIns="0" rIns="0" bIns="0" rtlCol="0" anchor="t">
            <a:spAutoFit/>
          </a:bodyPr>
          <a:lstStyle/>
          <a:p>
            <a:pPr algn="ctr">
              <a:lnSpc>
                <a:spcPts val="6161"/>
              </a:lnSpc>
            </a:pPr>
            <a:r>
              <a:rPr lang="en-US" sz="8215">
                <a:solidFill>
                  <a:srgbClr val="010A4F"/>
                </a:solidFill>
                <a:latin typeface="Abril Fatface"/>
              </a:rPr>
              <a:t>3. Activitats Vida Diària</a:t>
            </a:r>
          </a:p>
        </p:txBody>
      </p:sp>
      <p:sp>
        <p:nvSpPr>
          <p:cNvPr id="11" name="TextBox 11"/>
          <p:cNvSpPr txBox="1"/>
          <p:nvPr/>
        </p:nvSpPr>
        <p:spPr>
          <a:xfrm>
            <a:off x="2054730" y="3353490"/>
            <a:ext cx="12656580" cy="5435983"/>
          </a:xfrm>
          <a:prstGeom prst="rect">
            <a:avLst/>
          </a:prstGeom>
        </p:spPr>
        <p:txBody>
          <a:bodyPr lIns="0" tIns="0" rIns="0" bIns="0" rtlCol="0" anchor="t">
            <a:spAutoFit/>
          </a:bodyPr>
          <a:lstStyle/>
          <a:p>
            <a:pPr algn="ctr">
              <a:lnSpc>
                <a:spcPts val="4765"/>
              </a:lnSpc>
            </a:pPr>
            <a:r>
              <a:rPr lang="en-US" sz="4765" spc="47">
                <a:solidFill>
                  <a:srgbClr val="010A4F"/>
                </a:solidFill>
                <a:latin typeface="Glacial Indifference"/>
              </a:rPr>
              <a:t>El </a:t>
            </a:r>
            <a:r>
              <a:rPr lang="en-US" sz="4765" spc="47">
                <a:solidFill>
                  <a:srgbClr val="010A4F"/>
                </a:solidFill>
                <a:latin typeface="Glacial Indifference Bold"/>
              </a:rPr>
              <a:t>grau d’autonomia</a:t>
            </a:r>
            <a:r>
              <a:rPr lang="en-US" sz="4765" spc="47">
                <a:solidFill>
                  <a:srgbClr val="010A4F"/>
                </a:solidFill>
                <a:latin typeface="Glacial Indifference"/>
              </a:rPr>
              <a:t> i el </a:t>
            </a:r>
            <a:r>
              <a:rPr lang="en-US" sz="4765" spc="47">
                <a:solidFill>
                  <a:srgbClr val="010A4F"/>
                </a:solidFill>
                <a:latin typeface="Glacial Indifference Bold"/>
              </a:rPr>
              <a:t>grau de dependència </a:t>
            </a:r>
            <a:r>
              <a:rPr lang="en-US" sz="4765" spc="47">
                <a:solidFill>
                  <a:srgbClr val="010A4F"/>
                </a:solidFill>
                <a:latin typeface="Glacial Indifference"/>
              </a:rPr>
              <a:t>d’una persona varia en funció de la seva capacitat en la realització de les </a:t>
            </a:r>
            <a:r>
              <a:rPr lang="en-US" sz="4765" spc="47">
                <a:solidFill>
                  <a:srgbClr val="010A4F"/>
                </a:solidFill>
                <a:latin typeface="Glacial Indifference Bold"/>
              </a:rPr>
              <a:t>AVDA</a:t>
            </a:r>
            <a:r>
              <a:rPr lang="en-US" sz="4765" spc="47">
                <a:solidFill>
                  <a:srgbClr val="010A4F"/>
                </a:solidFill>
                <a:latin typeface="Glacial Indifference"/>
              </a:rPr>
              <a:t> (activitats de la vida diària avançades) i les </a:t>
            </a:r>
            <a:r>
              <a:rPr lang="en-US" sz="4765" spc="47">
                <a:solidFill>
                  <a:srgbClr val="010A4F"/>
                </a:solidFill>
                <a:latin typeface="Glacial Indifference Bold"/>
              </a:rPr>
              <a:t>AVDI </a:t>
            </a:r>
            <a:r>
              <a:rPr lang="en-US" sz="4765" spc="47">
                <a:solidFill>
                  <a:srgbClr val="010A4F"/>
                </a:solidFill>
                <a:latin typeface="Glacial Indifference"/>
              </a:rPr>
              <a:t>(activitats de la vida diària instrumentals), però sobretot per la seva capacitat personal per la realització de les </a:t>
            </a:r>
            <a:r>
              <a:rPr lang="en-US" sz="4765" spc="47">
                <a:solidFill>
                  <a:srgbClr val="010A4F"/>
                </a:solidFill>
                <a:latin typeface="Glacial Indifference Bold"/>
              </a:rPr>
              <a:t>AVDB</a:t>
            </a:r>
            <a:r>
              <a:rPr lang="en-US" sz="4765" spc="47">
                <a:solidFill>
                  <a:srgbClr val="010A4F"/>
                </a:solidFill>
                <a:latin typeface="Glacial Indifference"/>
              </a:rPr>
              <a:t> (activitats de la vida diària bàsiques).</a:t>
            </a:r>
          </a:p>
          <a:p>
            <a:pPr marL="0" lvl="0" indent="0" algn="ctr">
              <a:lnSpc>
                <a:spcPts val="4765"/>
              </a:lnSpc>
            </a:pPr>
            <a:endParaRPr lang="en-US" sz="4765" spc="47">
              <a:solidFill>
                <a:srgbClr val="010A4F"/>
              </a:solidFill>
              <a:latin typeface="Glacial Indifference"/>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1F1"/>
        </a:solidFill>
        <a:effectLst/>
      </p:bgPr>
    </p:bg>
    <p:spTree>
      <p:nvGrpSpPr>
        <p:cNvPr id="1" name=""/>
        <p:cNvGrpSpPr/>
        <p:nvPr/>
      </p:nvGrpSpPr>
      <p:grpSpPr>
        <a:xfrm>
          <a:off x="0" y="0"/>
          <a:ext cx="0" cy="0"/>
          <a:chOff x="0" y="0"/>
          <a:chExt cx="0" cy="0"/>
        </a:xfrm>
      </p:grpSpPr>
      <p:sp>
        <p:nvSpPr>
          <p:cNvPr id="2" name="Freeform 2"/>
          <p:cNvSpPr/>
          <p:nvPr/>
        </p:nvSpPr>
        <p:spPr>
          <a:xfrm rot="-2700000">
            <a:off x="3103968" y="7569885"/>
            <a:ext cx="18582162" cy="3878520"/>
          </a:xfrm>
          <a:custGeom>
            <a:avLst/>
            <a:gdLst/>
            <a:ahLst/>
            <a:cxnLst/>
            <a:rect l="l" t="t" r="r" b="b"/>
            <a:pathLst>
              <a:path w="18582162" h="3878520">
                <a:moveTo>
                  <a:pt x="0" y="0"/>
                </a:moveTo>
                <a:lnTo>
                  <a:pt x="18582162" y="0"/>
                </a:lnTo>
                <a:lnTo>
                  <a:pt x="18582162" y="3878520"/>
                </a:lnTo>
                <a:lnTo>
                  <a:pt x="0" y="387852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rot="5400000">
            <a:off x="-4298254" y="5317241"/>
            <a:ext cx="14235737" cy="2633200"/>
          </a:xfrm>
          <a:custGeom>
            <a:avLst/>
            <a:gdLst/>
            <a:ahLst/>
            <a:cxnLst/>
            <a:rect l="l" t="t" r="r" b="b"/>
            <a:pathLst>
              <a:path w="14235737" h="2633200">
                <a:moveTo>
                  <a:pt x="0" y="0"/>
                </a:moveTo>
                <a:lnTo>
                  <a:pt x="14235738" y="0"/>
                </a:lnTo>
                <a:lnTo>
                  <a:pt x="14235738" y="2633200"/>
                </a:lnTo>
                <a:lnTo>
                  <a:pt x="0" y="26332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 name="Freeform 4"/>
          <p:cNvSpPr/>
          <p:nvPr/>
        </p:nvSpPr>
        <p:spPr>
          <a:xfrm rot="-3456110">
            <a:off x="1525240" y="-926719"/>
            <a:ext cx="15471555" cy="10382228"/>
          </a:xfrm>
          <a:custGeom>
            <a:avLst/>
            <a:gdLst/>
            <a:ahLst/>
            <a:cxnLst/>
            <a:rect l="l" t="t" r="r" b="b"/>
            <a:pathLst>
              <a:path w="15471555" h="10382228">
                <a:moveTo>
                  <a:pt x="0" y="0"/>
                </a:moveTo>
                <a:lnTo>
                  <a:pt x="15471556" y="0"/>
                </a:lnTo>
                <a:lnTo>
                  <a:pt x="15471556" y="10382228"/>
                </a:lnTo>
                <a:lnTo>
                  <a:pt x="0" y="1038222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5" name="Freeform 5"/>
          <p:cNvSpPr/>
          <p:nvPr/>
        </p:nvSpPr>
        <p:spPr>
          <a:xfrm>
            <a:off x="4865377" y="-134346"/>
            <a:ext cx="15059344" cy="3402111"/>
          </a:xfrm>
          <a:custGeom>
            <a:avLst/>
            <a:gdLst/>
            <a:ahLst/>
            <a:cxnLst/>
            <a:rect l="l" t="t" r="r" b="b"/>
            <a:pathLst>
              <a:path w="15059344" h="3402111">
                <a:moveTo>
                  <a:pt x="0" y="0"/>
                </a:moveTo>
                <a:lnTo>
                  <a:pt x="15059344" y="0"/>
                </a:lnTo>
                <a:lnTo>
                  <a:pt x="15059344" y="3402111"/>
                </a:lnTo>
                <a:lnTo>
                  <a:pt x="0" y="340211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6" name="Freeform 6"/>
          <p:cNvSpPr/>
          <p:nvPr/>
        </p:nvSpPr>
        <p:spPr>
          <a:xfrm>
            <a:off x="11730750" y="4827562"/>
            <a:ext cx="6862215" cy="9363166"/>
          </a:xfrm>
          <a:custGeom>
            <a:avLst/>
            <a:gdLst/>
            <a:ahLst/>
            <a:cxnLst/>
            <a:rect l="l" t="t" r="r" b="b"/>
            <a:pathLst>
              <a:path w="6862215" h="9363166">
                <a:moveTo>
                  <a:pt x="0" y="0"/>
                </a:moveTo>
                <a:lnTo>
                  <a:pt x="6862215" y="0"/>
                </a:lnTo>
                <a:lnTo>
                  <a:pt x="6862215" y="9363166"/>
                </a:lnTo>
                <a:lnTo>
                  <a:pt x="0" y="9363166"/>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7" name="Freeform 7"/>
          <p:cNvSpPr/>
          <p:nvPr/>
        </p:nvSpPr>
        <p:spPr>
          <a:xfrm>
            <a:off x="-686966" y="-134346"/>
            <a:ext cx="4017559" cy="3404882"/>
          </a:xfrm>
          <a:custGeom>
            <a:avLst/>
            <a:gdLst/>
            <a:ahLst/>
            <a:cxnLst/>
            <a:rect l="l" t="t" r="r" b="b"/>
            <a:pathLst>
              <a:path w="4017559" h="3404882">
                <a:moveTo>
                  <a:pt x="0" y="0"/>
                </a:moveTo>
                <a:lnTo>
                  <a:pt x="4017559" y="0"/>
                </a:lnTo>
                <a:lnTo>
                  <a:pt x="4017559" y="3404881"/>
                </a:lnTo>
                <a:lnTo>
                  <a:pt x="0" y="3404881"/>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grpSp>
        <p:nvGrpSpPr>
          <p:cNvPr id="8" name="Group 8"/>
          <p:cNvGrpSpPr/>
          <p:nvPr/>
        </p:nvGrpSpPr>
        <p:grpSpPr>
          <a:xfrm>
            <a:off x="733099" y="493666"/>
            <a:ext cx="17255035" cy="9299667"/>
            <a:chOff x="0" y="0"/>
            <a:chExt cx="2680843" cy="1444851"/>
          </a:xfrm>
        </p:grpSpPr>
        <p:sp>
          <p:nvSpPr>
            <p:cNvPr id="9" name="Freeform 9"/>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10" name="AutoShape 10"/>
          <p:cNvSpPr/>
          <p:nvPr/>
        </p:nvSpPr>
        <p:spPr>
          <a:xfrm flipV="1">
            <a:off x="9841899" y="3083752"/>
            <a:ext cx="0" cy="4768487"/>
          </a:xfrm>
          <a:prstGeom prst="line">
            <a:avLst/>
          </a:prstGeom>
          <a:ln w="38100" cap="flat">
            <a:solidFill>
              <a:srgbClr val="010A4F"/>
            </a:solidFill>
            <a:prstDash val="solid"/>
            <a:headEnd type="none" w="sm" len="sm"/>
            <a:tailEnd type="none" w="sm" len="sm"/>
          </a:ln>
        </p:spPr>
      </p:sp>
      <p:sp>
        <p:nvSpPr>
          <p:cNvPr id="11" name="TextBox 11"/>
          <p:cNvSpPr txBox="1"/>
          <p:nvPr/>
        </p:nvSpPr>
        <p:spPr>
          <a:xfrm>
            <a:off x="1142459" y="4036987"/>
            <a:ext cx="8281540" cy="1685925"/>
          </a:xfrm>
          <a:prstGeom prst="rect">
            <a:avLst/>
          </a:prstGeom>
        </p:spPr>
        <p:txBody>
          <a:bodyPr lIns="0" tIns="0" rIns="0" bIns="0" rtlCol="0" anchor="t">
            <a:spAutoFit/>
          </a:bodyPr>
          <a:lstStyle/>
          <a:p>
            <a:pPr algn="just">
              <a:lnSpc>
                <a:spcPts val="3321"/>
              </a:lnSpc>
            </a:pPr>
            <a:r>
              <a:rPr lang="en-US" sz="2767">
                <a:solidFill>
                  <a:srgbClr val="000000"/>
                </a:solidFill>
                <a:latin typeface="Glacial Indifference"/>
              </a:rPr>
              <a:t>Totes aquelles tasques que de manera autònoma i rutinària fa una persona en el seu dia a dia i que com a resultat li permeten tenir una vida plena, autònoma i satisfactòria.</a:t>
            </a:r>
          </a:p>
        </p:txBody>
      </p:sp>
      <p:sp>
        <p:nvSpPr>
          <p:cNvPr id="12" name="TextBox 12"/>
          <p:cNvSpPr txBox="1"/>
          <p:nvPr/>
        </p:nvSpPr>
        <p:spPr>
          <a:xfrm>
            <a:off x="5773650" y="7968337"/>
            <a:ext cx="8530858" cy="1238250"/>
          </a:xfrm>
          <a:prstGeom prst="rect">
            <a:avLst/>
          </a:prstGeom>
        </p:spPr>
        <p:txBody>
          <a:bodyPr lIns="0" tIns="0" rIns="0" bIns="0" rtlCol="0" anchor="t">
            <a:spAutoFit/>
          </a:bodyPr>
          <a:lstStyle/>
          <a:p>
            <a:pPr algn="just">
              <a:lnSpc>
                <a:spcPts val="3239"/>
              </a:lnSpc>
            </a:pPr>
            <a:r>
              <a:rPr lang="en-US" sz="2699">
                <a:solidFill>
                  <a:srgbClr val="000000"/>
                </a:solidFill>
                <a:latin typeface="Glacial Indifference"/>
              </a:rPr>
              <a:t>Estan relacionades amb altres aspectes més fonamentals de la persona i suposen una interacció amb els altres, com ara el treball, l’educació, l’oci i el temps lliure.</a:t>
            </a:r>
          </a:p>
        </p:txBody>
      </p:sp>
      <p:sp>
        <p:nvSpPr>
          <p:cNvPr id="13" name="TextBox 13"/>
          <p:cNvSpPr txBox="1"/>
          <p:nvPr/>
        </p:nvSpPr>
        <p:spPr>
          <a:xfrm>
            <a:off x="9641874" y="1647694"/>
            <a:ext cx="8158672" cy="1238250"/>
          </a:xfrm>
          <a:prstGeom prst="rect">
            <a:avLst/>
          </a:prstGeom>
        </p:spPr>
        <p:txBody>
          <a:bodyPr lIns="0" tIns="0" rIns="0" bIns="0" rtlCol="0" anchor="t">
            <a:spAutoFit/>
          </a:bodyPr>
          <a:lstStyle/>
          <a:p>
            <a:pPr algn="just">
              <a:lnSpc>
                <a:spcPts val="3275"/>
              </a:lnSpc>
            </a:pPr>
            <a:r>
              <a:rPr lang="en-US" sz="2729">
                <a:solidFill>
                  <a:srgbClr val="000000"/>
                </a:solidFill>
                <a:latin typeface="Glacial Indifference"/>
              </a:rPr>
              <a:t>Inclouen activitats més complexes i que són opcionals, és a dir, que es poden delegar en una tercera persona.</a:t>
            </a:r>
          </a:p>
        </p:txBody>
      </p:sp>
      <p:sp>
        <p:nvSpPr>
          <p:cNvPr id="14" name="Freeform 14"/>
          <p:cNvSpPr/>
          <p:nvPr/>
        </p:nvSpPr>
        <p:spPr>
          <a:xfrm rot="8526780">
            <a:off x="4864619" y="696890"/>
            <a:ext cx="3443439" cy="3443439"/>
          </a:xfrm>
          <a:custGeom>
            <a:avLst/>
            <a:gdLst/>
            <a:ahLst/>
            <a:cxnLst/>
            <a:rect l="l" t="t" r="r" b="b"/>
            <a:pathLst>
              <a:path w="3443439" h="3443439">
                <a:moveTo>
                  <a:pt x="0" y="0"/>
                </a:moveTo>
                <a:lnTo>
                  <a:pt x="3443439" y="0"/>
                </a:lnTo>
                <a:lnTo>
                  <a:pt x="3443439" y="3443440"/>
                </a:lnTo>
                <a:lnTo>
                  <a:pt x="0" y="3443440"/>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5" name="TextBox 15"/>
          <p:cNvSpPr txBox="1"/>
          <p:nvPr/>
        </p:nvSpPr>
        <p:spPr>
          <a:xfrm>
            <a:off x="4839944" y="1196597"/>
            <a:ext cx="3492790" cy="2323249"/>
          </a:xfrm>
          <a:prstGeom prst="rect">
            <a:avLst/>
          </a:prstGeom>
        </p:spPr>
        <p:txBody>
          <a:bodyPr lIns="0" tIns="0" rIns="0" bIns="0" rtlCol="0" anchor="t">
            <a:spAutoFit/>
          </a:bodyPr>
          <a:lstStyle/>
          <a:p>
            <a:pPr algn="ctr">
              <a:lnSpc>
                <a:spcPts val="2671"/>
              </a:lnSpc>
            </a:pPr>
            <a:r>
              <a:rPr lang="en-US" sz="1908">
                <a:solidFill>
                  <a:srgbClr val="000000"/>
                </a:solidFill>
                <a:latin typeface="Open Sans Extra Bold"/>
              </a:rPr>
              <a:t>Higiene personal.</a:t>
            </a:r>
          </a:p>
          <a:p>
            <a:pPr algn="ctr">
              <a:lnSpc>
                <a:spcPts val="2671"/>
              </a:lnSpc>
            </a:pPr>
            <a:r>
              <a:rPr lang="en-US" sz="1908">
                <a:solidFill>
                  <a:srgbClr val="000000"/>
                </a:solidFill>
                <a:latin typeface="Open Sans Extra Bold"/>
              </a:rPr>
              <a:t>Vestir-se i desvestir-se.</a:t>
            </a:r>
          </a:p>
          <a:p>
            <a:pPr algn="ctr">
              <a:lnSpc>
                <a:spcPts val="2671"/>
              </a:lnSpc>
            </a:pPr>
            <a:r>
              <a:rPr lang="en-US" sz="1908">
                <a:solidFill>
                  <a:srgbClr val="000000"/>
                </a:solidFill>
                <a:latin typeface="Open Sans Extra Bold"/>
              </a:rPr>
              <a:t>Anar al lavabo sol/a.</a:t>
            </a:r>
          </a:p>
          <a:p>
            <a:pPr algn="ctr">
              <a:lnSpc>
                <a:spcPts val="2671"/>
              </a:lnSpc>
            </a:pPr>
            <a:r>
              <a:rPr lang="en-US" sz="1908">
                <a:solidFill>
                  <a:srgbClr val="000000"/>
                </a:solidFill>
                <a:latin typeface="Open Sans Extra Bold"/>
              </a:rPr>
              <a:t>Control dels esfínters.</a:t>
            </a:r>
          </a:p>
          <a:p>
            <a:pPr algn="ctr">
              <a:lnSpc>
                <a:spcPts val="2671"/>
              </a:lnSpc>
            </a:pPr>
            <a:r>
              <a:rPr lang="en-US" sz="1908">
                <a:solidFill>
                  <a:srgbClr val="000000"/>
                </a:solidFill>
                <a:latin typeface="Open Sans Extra Bold"/>
              </a:rPr>
              <a:t>Desplaçar-se dins del domicili.</a:t>
            </a:r>
          </a:p>
          <a:p>
            <a:pPr algn="ctr">
              <a:lnSpc>
                <a:spcPts val="2671"/>
              </a:lnSpc>
            </a:pPr>
            <a:r>
              <a:rPr lang="en-US" sz="1908">
                <a:solidFill>
                  <a:srgbClr val="000000"/>
                </a:solidFill>
                <a:latin typeface="Open Sans Extra Bold"/>
              </a:rPr>
              <a:t>Menjar sol/a.</a:t>
            </a:r>
          </a:p>
        </p:txBody>
      </p:sp>
      <p:sp>
        <p:nvSpPr>
          <p:cNvPr id="16" name="Freeform 16"/>
          <p:cNvSpPr/>
          <p:nvPr/>
        </p:nvSpPr>
        <p:spPr>
          <a:xfrm rot="9847434">
            <a:off x="1165791" y="1527916"/>
            <a:ext cx="3746431" cy="692981"/>
          </a:xfrm>
          <a:custGeom>
            <a:avLst/>
            <a:gdLst/>
            <a:ahLst/>
            <a:cxnLst/>
            <a:rect l="l" t="t" r="r" b="b"/>
            <a:pathLst>
              <a:path w="3746431" h="692981">
                <a:moveTo>
                  <a:pt x="0" y="0"/>
                </a:moveTo>
                <a:lnTo>
                  <a:pt x="3746431" y="0"/>
                </a:lnTo>
                <a:lnTo>
                  <a:pt x="3746431" y="692981"/>
                </a:lnTo>
                <a:lnTo>
                  <a:pt x="0" y="69298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7" name="TextBox 17"/>
          <p:cNvSpPr txBox="1"/>
          <p:nvPr/>
        </p:nvSpPr>
        <p:spPr>
          <a:xfrm rot="-957974">
            <a:off x="1340303" y="1754002"/>
            <a:ext cx="2848385" cy="525422"/>
          </a:xfrm>
          <a:prstGeom prst="rect">
            <a:avLst/>
          </a:prstGeom>
        </p:spPr>
        <p:txBody>
          <a:bodyPr lIns="0" tIns="0" rIns="0" bIns="0" rtlCol="0" anchor="t">
            <a:spAutoFit/>
          </a:bodyPr>
          <a:lstStyle/>
          <a:p>
            <a:pPr algn="ctr">
              <a:lnSpc>
                <a:spcPts val="3703"/>
              </a:lnSpc>
            </a:pPr>
            <a:r>
              <a:rPr lang="en-US" sz="4408" spc="26">
                <a:solidFill>
                  <a:srgbClr val="010A4F"/>
                </a:solidFill>
                <a:latin typeface="Abril Fatface"/>
              </a:rPr>
              <a:t>ABVD</a:t>
            </a:r>
          </a:p>
        </p:txBody>
      </p:sp>
      <p:sp>
        <p:nvSpPr>
          <p:cNvPr id="18" name="Freeform 18"/>
          <p:cNvSpPr/>
          <p:nvPr/>
        </p:nvSpPr>
        <p:spPr>
          <a:xfrm rot="-1270173">
            <a:off x="2345875" y="6081370"/>
            <a:ext cx="2988933" cy="2988933"/>
          </a:xfrm>
          <a:custGeom>
            <a:avLst/>
            <a:gdLst/>
            <a:ahLst/>
            <a:cxnLst/>
            <a:rect l="l" t="t" r="r" b="b"/>
            <a:pathLst>
              <a:path w="2988933" h="2988933">
                <a:moveTo>
                  <a:pt x="0" y="0"/>
                </a:moveTo>
                <a:lnTo>
                  <a:pt x="2988932" y="0"/>
                </a:lnTo>
                <a:lnTo>
                  <a:pt x="2988932" y="2988932"/>
                </a:lnTo>
                <a:lnTo>
                  <a:pt x="0" y="2988932"/>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9" name="Freeform 19"/>
          <p:cNvSpPr/>
          <p:nvPr/>
        </p:nvSpPr>
        <p:spPr>
          <a:xfrm rot="-10800000">
            <a:off x="5673017" y="7020032"/>
            <a:ext cx="3578195" cy="661863"/>
          </a:xfrm>
          <a:custGeom>
            <a:avLst/>
            <a:gdLst/>
            <a:ahLst/>
            <a:cxnLst/>
            <a:rect l="l" t="t" r="r" b="b"/>
            <a:pathLst>
              <a:path w="3578195" h="661863">
                <a:moveTo>
                  <a:pt x="0" y="0"/>
                </a:moveTo>
                <a:lnTo>
                  <a:pt x="3578194" y="0"/>
                </a:lnTo>
                <a:lnTo>
                  <a:pt x="3578194" y="661862"/>
                </a:lnTo>
                <a:lnTo>
                  <a:pt x="0" y="661862"/>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20" name="TextBox 20"/>
          <p:cNvSpPr txBox="1"/>
          <p:nvPr/>
        </p:nvSpPr>
        <p:spPr>
          <a:xfrm>
            <a:off x="5673017" y="7160515"/>
            <a:ext cx="3750982" cy="521379"/>
          </a:xfrm>
          <a:prstGeom prst="rect">
            <a:avLst/>
          </a:prstGeom>
        </p:spPr>
        <p:txBody>
          <a:bodyPr lIns="0" tIns="0" rIns="0" bIns="0" rtlCol="0" anchor="t">
            <a:spAutoFit/>
          </a:bodyPr>
          <a:lstStyle/>
          <a:p>
            <a:pPr algn="ctr">
              <a:lnSpc>
                <a:spcPts val="3770"/>
              </a:lnSpc>
            </a:pPr>
            <a:r>
              <a:rPr lang="en-US" sz="4489" spc="26">
                <a:solidFill>
                  <a:srgbClr val="010A4F"/>
                </a:solidFill>
                <a:latin typeface="Abril Fatface"/>
              </a:rPr>
              <a:t>AVDA</a:t>
            </a:r>
          </a:p>
        </p:txBody>
      </p:sp>
      <p:sp>
        <p:nvSpPr>
          <p:cNvPr id="21" name="TextBox 21"/>
          <p:cNvSpPr txBox="1"/>
          <p:nvPr/>
        </p:nvSpPr>
        <p:spPr>
          <a:xfrm>
            <a:off x="2201367" y="6811586"/>
            <a:ext cx="3277947" cy="1702516"/>
          </a:xfrm>
          <a:prstGeom prst="rect">
            <a:avLst/>
          </a:prstGeom>
        </p:spPr>
        <p:txBody>
          <a:bodyPr lIns="0" tIns="0" rIns="0" bIns="0" rtlCol="0" anchor="t">
            <a:spAutoFit/>
          </a:bodyPr>
          <a:lstStyle/>
          <a:p>
            <a:pPr algn="ctr">
              <a:lnSpc>
                <a:spcPts val="2760"/>
              </a:lnSpc>
            </a:pPr>
            <a:r>
              <a:rPr lang="en-US" sz="1971">
                <a:solidFill>
                  <a:srgbClr val="000000"/>
                </a:solidFill>
                <a:latin typeface="Open Sans Extra Bold"/>
              </a:rPr>
              <a:t>• Treballar.</a:t>
            </a:r>
          </a:p>
          <a:p>
            <a:pPr algn="ctr">
              <a:lnSpc>
                <a:spcPts val="2760"/>
              </a:lnSpc>
            </a:pPr>
            <a:r>
              <a:rPr lang="en-US" sz="1971">
                <a:solidFill>
                  <a:srgbClr val="000000"/>
                </a:solidFill>
                <a:latin typeface="Open Sans Extra Bold"/>
              </a:rPr>
              <a:t>• Fer esport.</a:t>
            </a:r>
          </a:p>
          <a:p>
            <a:pPr algn="ctr">
              <a:lnSpc>
                <a:spcPts val="2760"/>
              </a:lnSpc>
            </a:pPr>
            <a:r>
              <a:rPr lang="en-US" sz="1971">
                <a:solidFill>
                  <a:srgbClr val="000000"/>
                </a:solidFill>
                <a:latin typeface="Open Sans Extra Bold"/>
              </a:rPr>
              <a:t>• Temps d'oci.</a:t>
            </a:r>
          </a:p>
          <a:p>
            <a:pPr algn="ctr">
              <a:lnSpc>
                <a:spcPts val="2760"/>
              </a:lnSpc>
            </a:pPr>
            <a:r>
              <a:rPr lang="en-US" sz="1971">
                <a:solidFill>
                  <a:srgbClr val="000000"/>
                </a:solidFill>
                <a:latin typeface="Open Sans Extra Bold"/>
              </a:rPr>
              <a:t>• Educació.</a:t>
            </a:r>
          </a:p>
          <a:p>
            <a:pPr algn="ctr">
              <a:lnSpc>
                <a:spcPts val="2760"/>
              </a:lnSpc>
            </a:pPr>
            <a:r>
              <a:rPr lang="en-US" sz="1971">
                <a:solidFill>
                  <a:srgbClr val="000000"/>
                </a:solidFill>
                <a:latin typeface="Open Sans Extra Bold"/>
              </a:rPr>
              <a:t>• Viatjar.</a:t>
            </a:r>
          </a:p>
        </p:txBody>
      </p:sp>
      <p:sp>
        <p:nvSpPr>
          <p:cNvPr id="22" name="Freeform 22"/>
          <p:cNvSpPr/>
          <p:nvPr/>
        </p:nvSpPr>
        <p:spPr>
          <a:xfrm rot="-7894171" flipH="1">
            <a:off x="10444044" y="2683741"/>
            <a:ext cx="3754167" cy="3754167"/>
          </a:xfrm>
          <a:custGeom>
            <a:avLst/>
            <a:gdLst/>
            <a:ahLst/>
            <a:cxnLst/>
            <a:rect l="l" t="t" r="r" b="b"/>
            <a:pathLst>
              <a:path w="3754167" h="3754167">
                <a:moveTo>
                  <a:pt x="3754166" y="0"/>
                </a:moveTo>
                <a:lnTo>
                  <a:pt x="0" y="0"/>
                </a:lnTo>
                <a:lnTo>
                  <a:pt x="0" y="3754167"/>
                </a:lnTo>
                <a:lnTo>
                  <a:pt x="3754166" y="3754167"/>
                </a:lnTo>
                <a:lnTo>
                  <a:pt x="3754166" y="0"/>
                </a:lnTo>
                <a:close/>
              </a:path>
            </a:pathLst>
          </a:custGeom>
          <a:blipFill>
            <a:blip r:embed="rId21">
              <a:extLst>
                <a:ext uri="{96DAC541-7B7A-43D3-8B79-37D633B846F1}">
                  <asvg:svgBlip xmlns="" xmlns:asvg="http://schemas.microsoft.com/office/drawing/2016/SVG/main" r:embed="rId22"/>
                </a:ext>
              </a:extLst>
            </a:blip>
            <a:stretch>
              <a:fillRect/>
            </a:stretch>
          </a:blipFill>
        </p:spPr>
      </p:sp>
      <p:sp>
        <p:nvSpPr>
          <p:cNvPr id="23" name="TextBox 23"/>
          <p:cNvSpPr txBox="1"/>
          <p:nvPr/>
        </p:nvSpPr>
        <p:spPr>
          <a:xfrm>
            <a:off x="10442350" y="2253402"/>
            <a:ext cx="3778229" cy="4247734"/>
          </a:xfrm>
          <a:prstGeom prst="rect">
            <a:avLst/>
          </a:prstGeom>
        </p:spPr>
        <p:txBody>
          <a:bodyPr lIns="0" tIns="0" rIns="0" bIns="0" rtlCol="0" anchor="t">
            <a:spAutoFit/>
          </a:bodyPr>
          <a:lstStyle/>
          <a:p>
            <a:pPr algn="ctr">
              <a:lnSpc>
                <a:spcPts val="3652"/>
              </a:lnSpc>
            </a:pPr>
            <a:endParaRPr/>
          </a:p>
          <a:p>
            <a:pPr algn="ctr">
              <a:lnSpc>
                <a:spcPts val="3652"/>
              </a:lnSpc>
            </a:pPr>
            <a:endParaRPr/>
          </a:p>
          <a:p>
            <a:pPr algn="ctr">
              <a:lnSpc>
                <a:spcPts val="2693"/>
              </a:lnSpc>
            </a:pPr>
            <a:r>
              <a:rPr lang="en-US" sz="1923">
                <a:solidFill>
                  <a:srgbClr val="FFFFFF"/>
                </a:solidFill>
                <a:latin typeface="Open Sans Extra Bold"/>
              </a:rPr>
              <a:t>• Elaborar els àpats.</a:t>
            </a:r>
          </a:p>
          <a:p>
            <a:pPr algn="ctr">
              <a:lnSpc>
                <a:spcPts val="2693"/>
              </a:lnSpc>
            </a:pPr>
            <a:r>
              <a:rPr lang="en-US" sz="1923">
                <a:solidFill>
                  <a:srgbClr val="FFFFFF"/>
                </a:solidFill>
                <a:latin typeface="Open Sans Extra Bold"/>
              </a:rPr>
              <a:t>• Fer servir el telèfon.</a:t>
            </a:r>
          </a:p>
          <a:p>
            <a:pPr algn="ctr">
              <a:lnSpc>
                <a:spcPts val="2693"/>
              </a:lnSpc>
            </a:pPr>
            <a:r>
              <a:rPr lang="en-US" sz="1923">
                <a:solidFill>
                  <a:srgbClr val="FFFFFF"/>
                </a:solidFill>
                <a:latin typeface="Open Sans Extra Bold"/>
              </a:rPr>
              <a:t>• Fer tasques domèstiques.</a:t>
            </a:r>
          </a:p>
          <a:p>
            <a:pPr algn="ctr">
              <a:lnSpc>
                <a:spcPts val="2693"/>
              </a:lnSpc>
            </a:pPr>
            <a:r>
              <a:rPr lang="en-US" sz="1923">
                <a:solidFill>
                  <a:srgbClr val="FFFFFF"/>
                </a:solidFill>
                <a:latin typeface="Open Sans Extra Bold"/>
              </a:rPr>
              <a:t>• Desplaçar-se fora del domicili.</a:t>
            </a:r>
          </a:p>
          <a:p>
            <a:pPr algn="ctr">
              <a:lnSpc>
                <a:spcPts val="2693"/>
              </a:lnSpc>
            </a:pPr>
            <a:r>
              <a:rPr lang="en-US" sz="1923">
                <a:solidFill>
                  <a:srgbClr val="FFFFFF"/>
                </a:solidFill>
                <a:latin typeface="Open Sans Extra Bold"/>
              </a:rPr>
              <a:t>• Controlar la medicació.</a:t>
            </a:r>
          </a:p>
          <a:p>
            <a:pPr algn="ctr">
              <a:lnSpc>
                <a:spcPts val="2693"/>
              </a:lnSpc>
            </a:pPr>
            <a:r>
              <a:rPr lang="en-US" sz="1923">
                <a:solidFill>
                  <a:srgbClr val="FFFFFF"/>
                </a:solidFill>
                <a:latin typeface="Open Sans Extra Bold"/>
              </a:rPr>
              <a:t>• Gestionar els diners.</a:t>
            </a:r>
          </a:p>
          <a:p>
            <a:pPr algn="ctr">
              <a:lnSpc>
                <a:spcPts val="2693"/>
              </a:lnSpc>
            </a:pPr>
            <a:r>
              <a:rPr lang="en-US" sz="1923">
                <a:solidFill>
                  <a:srgbClr val="FFFFFF"/>
                </a:solidFill>
                <a:latin typeface="Open Sans Extra Bold"/>
              </a:rPr>
              <a:t>• Rentar la roba.</a:t>
            </a:r>
          </a:p>
          <a:p>
            <a:pPr algn="ctr">
              <a:lnSpc>
                <a:spcPts val="2693"/>
              </a:lnSpc>
            </a:pPr>
            <a:r>
              <a:rPr lang="en-US" sz="1923">
                <a:solidFill>
                  <a:srgbClr val="FFFFFF"/>
                </a:solidFill>
                <a:latin typeface="Open Sans Extra Bold"/>
              </a:rPr>
              <a:t>• Comprar.</a:t>
            </a:r>
          </a:p>
          <a:p>
            <a:pPr algn="ctr">
              <a:lnSpc>
                <a:spcPts val="2693"/>
              </a:lnSpc>
            </a:pPr>
            <a:endParaRPr lang="en-US" sz="1923">
              <a:solidFill>
                <a:srgbClr val="FFFFFF"/>
              </a:solidFill>
              <a:latin typeface="Open Sans Extra Bold"/>
            </a:endParaRPr>
          </a:p>
        </p:txBody>
      </p:sp>
      <p:sp>
        <p:nvSpPr>
          <p:cNvPr id="24" name="Freeform 24"/>
          <p:cNvSpPr/>
          <p:nvPr/>
        </p:nvSpPr>
        <p:spPr>
          <a:xfrm rot="10003067">
            <a:off x="14333712" y="3302851"/>
            <a:ext cx="3709147" cy="686085"/>
          </a:xfrm>
          <a:custGeom>
            <a:avLst/>
            <a:gdLst/>
            <a:ahLst/>
            <a:cxnLst/>
            <a:rect l="l" t="t" r="r" b="b"/>
            <a:pathLst>
              <a:path w="3709147" h="686085">
                <a:moveTo>
                  <a:pt x="0" y="0"/>
                </a:moveTo>
                <a:lnTo>
                  <a:pt x="3709146" y="0"/>
                </a:lnTo>
                <a:lnTo>
                  <a:pt x="3709146" y="686085"/>
                </a:lnTo>
                <a:lnTo>
                  <a:pt x="0" y="686085"/>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5" name="TextBox 25"/>
          <p:cNvSpPr txBox="1"/>
          <p:nvPr/>
        </p:nvSpPr>
        <p:spPr>
          <a:xfrm rot="-558574">
            <a:off x="15022704" y="3462182"/>
            <a:ext cx="2187144" cy="517948"/>
          </a:xfrm>
          <a:prstGeom prst="rect">
            <a:avLst/>
          </a:prstGeom>
        </p:spPr>
        <p:txBody>
          <a:bodyPr lIns="0" tIns="0" rIns="0" bIns="0" rtlCol="0" anchor="t">
            <a:spAutoFit/>
          </a:bodyPr>
          <a:lstStyle/>
          <a:p>
            <a:pPr algn="ctr">
              <a:lnSpc>
                <a:spcPts val="3741"/>
              </a:lnSpc>
            </a:pPr>
            <a:r>
              <a:rPr lang="en-US" sz="4453" spc="26">
                <a:solidFill>
                  <a:srgbClr val="010A4F"/>
                </a:solidFill>
                <a:latin typeface="Abril Fatface"/>
              </a:rPr>
              <a:t>AIVD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1F1"/>
        </a:solidFill>
        <a:effectLst/>
      </p:bgPr>
    </p:bg>
    <p:spTree>
      <p:nvGrpSpPr>
        <p:cNvPr id="1" name=""/>
        <p:cNvGrpSpPr/>
        <p:nvPr/>
      </p:nvGrpSpPr>
      <p:grpSpPr>
        <a:xfrm>
          <a:off x="0" y="0"/>
          <a:ext cx="0" cy="0"/>
          <a:chOff x="0" y="0"/>
          <a:chExt cx="0" cy="0"/>
        </a:xfrm>
      </p:grpSpPr>
      <p:sp>
        <p:nvSpPr>
          <p:cNvPr id="2" name="Freeform 2"/>
          <p:cNvSpPr/>
          <p:nvPr/>
        </p:nvSpPr>
        <p:spPr>
          <a:xfrm rot="-2700000">
            <a:off x="3103968" y="7569885"/>
            <a:ext cx="18582162" cy="3878520"/>
          </a:xfrm>
          <a:custGeom>
            <a:avLst/>
            <a:gdLst/>
            <a:ahLst/>
            <a:cxnLst/>
            <a:rect l="l" t="t" r="r" b="b"/>
            <a:pathLst>
              <a:path w="18582162" h="3878520">
                <a:moveTo>
                  <a:pt x="0" y="0"/>
                </a:moveTo>
                <a:lnTo>
                  <a:pt x="18582162" y="0"/>
                </a:lnTo>
                <a:lnTo>
                  <a:pt x="18582162" y="3878520"/>
                </a:lnTo>
                <a:lnTo>
                  <a:pt x="0" y="387852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rot="5400000">
            <a:off x="-4298254" y="5317241"/>
            <a:ext cx="14235737" cy="2633200"/>
          </a:xfrm>
          <a:custGeom>
            <a:avLst/>
            <a:gdLst/>
            <a:ahLst/>
            <a:cxnLst/>
            <a:rect l="l" t="t" r="r" b="b"/>
            <a:pathLst>
              <a:path w="14235737" h="2633200">
                <a:moveTo>
                  <a:pt x="0" y="0"/>
                </a:moveTo>
                <a:lnTo>
                  <a:pt x="14235738" y="0"/>
                </a:lnTo>
                <a:lnTo>
                  <a:pt x="14235738" y="2633200"/>
                </a:lnTo>
                <a:lnTo>
                  <a:pt x="0" y="26332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 name="Freeform 4"/>
          <p:cNvSpPr/>
          <p:nvPr/>
        </p:nvSpPr>
        <p:spPr>
          <a:xfrm rot="-3456110">
            <a:off x="1525240" y="-926719"/>
            <a:ext cx="15471555" cy="10382228"/>
          </a:xfrm>
          <a:custGeom>
            <a:avLst/>
            <a:gdLst/>
            <a:ahLst/>
            <a:cxnLst/>
            <a:rect l="l" t="t" r="r" b="b"/>
            <a:pathLst>
              <a:path w="15471555" h="10382228">
                <a:moveTo>
                  <a:pt x="0" y="0"/>
                </a:moveTo>
                <a:lnTo>
                  <a:pt x="15471556" y="0"/>
                </a:lnTo>
                <a:lnTo>
                  <a:pt x="15471556" y="10382228"/>
                </a:lnTo>
                <a:lnTo>
                  <a:pt x="0" y="1038222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5" name="Freeform 5"/>
          <p:cNvSpPr/>
          <p:nvPr/>
        </p:nvSpPr>
        <p:spPr>
          <a:xfrm>
            <a:off x="4865377" y="-134346"/>
            <a:ext cx="15059344" cy="3402111"/>
          </a:xfrm>
          <a:custGeom>
            <a:avLst/>
            <a:gdLst/>
            <a:ahLst/>
            <a:cxnLst/>
            <a:rect l="l" t="t" r="r" b="b"/>
            <a:pathLst>
              <a:path w="15059344" h="3402111">
                <a:moveTo>
                  <a:pt x="0" y="0"/>
                </a:moveTo>
                <a:lnTo>
                  <a:pt x="15059344" y="0"/>
                </a:lnTo>
                <a:lnTo>
                  <a:pt x="15059344" y="3402111"/>
                </a:lnTo>
                <a:lnTo>
                  <a:pt x="0" y="340211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6" name="Freeform 6"/>
          <p:cNvSpPr/>
          <p:nvPr/>
        </p:nvSpPr>
        <p:spPr>
          <a:xfrm>
            <a:off x="11730750" y="4827562"/>
            <a:ext cx="6862215" cy="9363166"/>
          </a:xfrm>
          <a:custGeom>
            <a:avLst/>
            <a:gdLst/>
            <a:ahLst/>
            <a:cxnLst/>
            <a:rect l="l" t="t" r="r" b="b"/>
            <a:pathLst>
              <a:path w="6862215" h="9363166">
                <a:moveTo>
                  <a:pt x="0" y="0"/>
                </a:moveTo>
                <a:lnTo>
                  <a:pt x="6862215" y="0"/>
                </a:lnTo>
                <a:lnTo>
                  <a:pt x="6862215" y="9363166"/>
                </a:lnTo>
                <a:lnTo>
                  <a:pt x="0" y="9363166"/>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7" name="Freeform 7"/>
          <p:cNvSpPr/>
          <p:nvPr/>
        </p:nvSpPr>
        <p:spPr>
          <a:xfrm>
            <a:off x="-686966" y="-134346"/>
            <a:ext cx="4017559" cy="3404882"/>
          </a:xfrm>
          <a:custGeom>
            <a:avLst/>
            <a:gdLst/>
            <a:ahLst/>
            <a:cxnLst/>
            <a:rect l="l" t="t" r="r" b="b"/>
            <a:pathLst>
              <a:path w="4017559" h="3404882">
                <a:moveTo>
                  <a:pt x="0" y="0"/>
                </a:moveTo>
                <a:lnTo>
                  <a:pt x="4017559" y="0"/>
                </a:lnTo>
                <a:lnTo>
                  <a:pt x="4017559" y="3404881"/>
                </a:lnTo>
                <a:lnTo>
                  <a:pt x="0" y="3404881"/>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grpSp>
        <p:nvGrpSpPr>
          <p:cNvPr id="8" name="Group 8"/>
          <p:cNvGrpSpPr/>
          <p:nvPr/>
        </p:nvGrpSpPr>
        <p:grpSpPr>
          <a:xfrm>
            <a:off x="874413" y="678447"/>
            <a:ext cx="16384887" cy="8830698"/>
            <a:chOff x="0" y="0"/>
            <a:chExt cx="2680843" cy="1444851"/>
          </a:xfrm>
        </p:grpSpPr>
        <p:sp>
          <p:nvSpPr>
            <p:cNvPr id="9" name="Freeform 9"/>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sp>
        <p:nvSpPr>
          <p:cNvPr id="10" name="AutoShape 10"/>
          <p:cNvSpPr/>
          <p:nvPr/>
        </p:nvSpPr>
        <p:spPr>
          <a:xfrm flipV="1">
            <a:off x="9105900" y="2533182"/>
            <a:ext cx="19050" cy="5735622"/>
          </a:xfrm>
          <a:prstGeom prst="line">
            <a:avLst/>
          </a:prstGeom>
          <a:ln w="38100" cap="flat">
            <a:solidFill>
              <a:srgbClr val="010A4F"/>
            </a:solidFill>
            <a:prstDash val="solid"/>
            <a:headEnd type="none" w="sm" len="sm"/>
            <a:tailEnd type="none" w="sm" len="sm"/>
          </a:ln>
        </p:spPr>
      </p:sp>
      <p:sp>
        <p:nvSpPr>
          <p:cNvPr id="11" name="TextBox 11"/>
          <p:cNvSpPr txBox="1"/>
          <p:nvPr/>
        </p:nvSpPr>
        <p:spPr>
          <a:xfrm>
            <a:off x="1736820" y="1511799"/>
            <a:ext cx="7388130" cy="2595215"/>
          </a:xfrm>
          <a:prstGeom prst="rect">
            <a:avLst/>
          </a:prstGeom>
        </p:spPr>
        <p:txBody>
          <a:bodyPr lIns="0" tIns="0" rIns="0" bIns="0" rtlCol="0" anchor="t">
            <a:spAutoFit/>
          </a:bodyPr>
          <a:lstStyle/>
          <a:p>
            <a:pPr>
              <a:lnSpc>
                <a:spcPts val="9557"/>
              </a:lnSpc>
            </a:pPr>
            <a:r>
              <a:rPr lang="en-US" sz="12743">
                <a:solidFill>
                  <a:srgbClr val="010A4F"/>
                </a:solidFill>
                <a:latin typeface="Abril Fatface"/>
              </a:rPr>
              <a:t>Cas pràctic</a:t>
            </a:r>
          </a:p>
        </p:txBody>
      </p:sp>
      <p:sp>
        <p:nvSpPr>
          <p:cNvPr id="12" name="TextBox 12"/>
          <p:cNvSpPr txBox="1"/>
          <p:nvPr/>
        </p:nvSpPr>
        <p:spPr>
          <a:xfrm>
            <a:off x="2457967" y="4875187"/>
            <a:ext cx="6391130" cy="2784309"/>
          </a:xfrm>
          <a:prstGeom prst="rect">
            <a:avLst/>
          </a:prstGeom>
        </p:spPr>
        <p:txBody>
          <a:bodyPr lIns="0" tIns="0" rIns="0" bIns="0" rtlCol="0" anchor="t">
            <a:spAutoFit/>
          </a:bodyPr>
          <a:lstStyle/>
          <a:p>
            <a:pPr>
              <a:lnSpc>
                <a:spcPts val="3118"/>
              </a:lnSpc>
            </a:pPr>
            <a:r>
              <a:rPr lang="en-US" sz="3118" spc="31">
                <a:solidFill>
                  <a:srgbClr val="010A4F"/>
                </a:solidFill>
                <a:latin typeface="Glacial Indifference"/>
              </a:rPr>
              <a:t>Llegeix i digues: </a:t>
            </a:r>
          </a:p>
          <a:p>
            <a:pPr marL="673276" lvl="1" indent="-336638">
              <a:lnSpc>
                <a:spcPts val="3118"/>
              </a:lnSpc>
              <a:buFont typeface="Arial"/>
              <a:buChar char="•"/>
            </a:pPr>
            <a:r>
              <a:rPr lang="en-US" sz="3118" spc="31">
                <a:solidFill>
                  <a:srgbClr val="010A4F"/>
                </a:solidFill>
                <a:latin typeface="Glacial Indifference"/>
              </a:rPr>
              <a:t>Com era aquesta persona abans?</a:t>
            </a:r>
          </a:p>
          <a:p>
            <a:pPr marL="673276" lvl="1" indent="-336638">
              <a:lnSpc>
                <a:spcPts val="3118"/>
              </a:lnSpc>
              <a:buFont typeface="Arial"/>
              <a:buChar char="•"/>
            </a:pPr>
            <a:r>
              <a:rPr lang="en-US" sz="3118" spc="31">
                <a:solidFill>
                  <a:srgbClr val="010A4F"/>
                </a:solidFill>
                <a:latin typeface="Glacial Indifference"/>
              </a:rPr>
              <a:t>Què li passa i quines funcions ha perdut?</a:t>
            </a:r>
          </a:p>
          <a:p>
            <a:pPr marL="673276" lvl="1" indent="-336638">
              <a:lnSpc>
                <a:spcPts val="3118"/>
              </a:lnSpc>
              <a:buFont typeface="Arial"/>
              <a:buChar char="•"/>
            </a:pPr>
            <a:r>
              <a:rPr lang="en-US" sz="3118" spc="31">
                <a:solidFill>
                  <a:srgbClr val="010A4F"/>
                </a:solidFill>
                <a:latin typeface="Glacial Indifference"/>
              </a:rPr>
              <a:t>Causes de la pèrdua.</a:t>
            </a:r>
          </a:p>
          <a:p>
            <a:pPr marL="673276" lvl="1" indent="-336638" algn="l">
              <a:lnSpc>
                <a:spcPts val="3118"/>
              </a:lnSpc>
              <a:buFont typeface="Arial"/>
              <a:buChar char="•"/>
            </a:pPr>
            <a:r>
              <a:rPr lang="en-US" sz="3118" spc="31">
                <a:solidFill>
                  <a:srgbClr val="010A4F"/>
                </a:solidFill>
                <a:latin typeface="Glacial Indifference"/>
              </a:rPr>
              <a:t>Què pot fer encara?</a:t>
            </a:r>
          </a:p>
        </p:txBody>
      </p:sp>
      <p:sp>
        <p:nvSpPr>
          <p:cNvPr id="13" name="TextBox 13"/>
          <p:cNvSpPr txBox="1"/>
          <p:nvPr/>
        </p:nvSpPr>
        <p:spPr>
          <a:xfrm>
            <a:off x="9605840" y="1457960"/>
            <a:ext cx="7170912" cy="7800340"/>
          </a:xfrm>
          <a:prstGeom prst="rect">
            <a:avLst/>
          </a:prstGeom>
        </p:spPr>
        <p:txBody>
          <a:bodyPr lIns="0" tIns="0" rIns="0" bIns="0" rtlCol="0" anchor="t">
            <a:spAutoFit/>
          </a:bodyPr>
          <a:lstStyle/>
          <a:p>
            <a:pPr algn="ctr">
              <a:lnSpc>
                <a:spcPts val="4759"/>
              </a:lnSpc>
            </a:pPr>
            <a:r>
              <a:rPr lang="en-US" sz="3399">
                <a:solidFill>
                  <a:srgbClr val="010A4F"/>
                </a:solidFill>
                <a:latin typeface="Arimo"/>
              </a:rPr>
              <a:t>Una persona gran de 87 anys viu sol, va quedar cec de gran a causa de la diabetis que pateix i contracta el servei d’ajuda a domicili ja que li costa molt fer algunes tasques, tant personals com de la casa. No té problemes greus de mobilitat ni d’incontinència urinària. És una persona molt independent i que feia moltes activitats en el seu temps lliure (anar al centre cívic, cinema, passejar...). </a:t>
            </a:r>
          </a:p>
          <a:p>
            <a:pPr algn="ctr">
              <a:lnSpc>
                <a:spcPts val="4759"/>
              </a:lnSpc>
            </a:pPr>
            <a:endParaRPr lang="en-US" sz="3399">
              <a:solidFill>
                <a:srgbClr val="010A4F"/>
              </a:solidFill>
              <a:latin typeface="Arimo"/>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1F1"/>
        </a:solidFill>
        <a:effectLst/>
      </p:bgPr>
    </p:bg>
    <p:spTree>
      <p:nvGrpSpPr>
        <p:cNvPr id="1" name=""/>
        <p:cNvGrpSpPr/>
        <p:nvPr/>
      </p:nvGrpSpPr>
      <p:grpSpPr>
        <a:xfrm>
          <a:off x="0" y="0"/>
          <a:ext cx="0" cy="0"/>
          <a:chOff x="0" y="0"/>
          <a:chExt cx="0" cy="0"/>
        </a:xfrm>
      </p:grpSpPr>
      <p:sp>
        <p:nvSpPr>
          <p:cNvPr id="2" name="Freeform 2"/>
          <p:cNvSpPr/>
          <p:nvPr/>
        </p:nvSpPr>
        <p:spPr>
          <a:xfrm rot="-2700000">
            <a:off x="-588606" y="4269304"/>
            <a:ext cx="28029599" cy="5850415"/>
          </a:xfrm>
          <a:custGeom>
            <a:avLst/>
            <a:gdLst/>
            <a:ahLst/>
            <a:cxnLst/>
            <a:rect l="l" t="t" r="r" b="b"/>
            <a:pathLst>
              <a:path w="28029599" h="5850415">
                <a:moveTo>
                  <a:pt x="0" y="0"/>
                </a:moveTo>
                <a:lnTo>
                  <a:pt x="28029599" y="0"/>
                </a:lnTo>
                <a:lnTo>
                  <a:pt x="28029599" y="5850414"/>
                </a:lnTo>
                <a:lnTo>
                  <a:pt x="0" y="585041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686966" y="-134346"/>
            <a:ext cx="5417160" cy="4591043"/>
          </a:xfrm>
          <a:custGeom>
            <a:avLst/>
            <a:gdLst/>
            <a:ahLst/>
            <a:cxnLst/>
            <a:rect l="l" t="t" r="r" b="b"/>
            <a:pathLst>
              <a:path w="5417160" h="4591043">
                <a:moveTo>
                  <a:pt x="0" y="0"/>
                </a:moveTo>
                <a:lnTo>
                  <a:pt x="5417160" y="0"/>
                </a:lnTo>
                <a:lnTo>
                  <a:pt x="5417160" y="4591043"/>
                </a:lnTo>
                <a:lnTo>
                  <a:pt x="0" y="459104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1680894" y="4807651"/>
            <a:ext cx="6862215" cy="9363166"/>
          </a:xfrm>
          <a:custGeom>
            <a:avLst/>
            <a:gdLst/>
            <a:ahLst/>
            <a:cxnLst/>
            <a:rect l="l" t="t" r="r" b="b"/>
            <a:pathLst>
              <a:path w="6862215" h="9363166">
                <a:moveTo>
                  <a:pt x="0" y="0"/>
                </a:moveTo>
                <a:lnTo>
                  <a:pt x="6862215" y="0"/>
                </a:lnTo>
                <a:lnTo>
                  <a:pt x="6862215" y="9363166"/>
                </a:lnTo>
                <a:lnTo>
                  <a:pt x="0" y="936316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5" name="Group 5"/>
          <p:cNvGrpSpPr/>
          <p:nvPr/>
        </p:nvGrpSpPr>
        <p:grpSpPr>
          <a:xfrm>
            <a:off x="822390" y="519307"/>
            <a:ext cx="16643219" cy="8969927"/>
            <a:chOff x="0" y="0"/>
            <a:chExt cx="2680843" cy="1444851"/>
          </a:xfrm>
        </p:grpSpPr>
        <p:sp>
          <p:nvSpPr>
            <p:cNvPr id="6" name="Freeform 6"/>
            <p:cNvSpPr/>
            <p:nvPr/>
          </p:nvSpPr>
          <p:spPr>
            <a:xfrm>
              <a:off x="0" y="0"/>
              <a:ext cx="2680843" cy="1444851"/>
            </a:xfrm>
            <a:custGeom>
              <a:avLst/>
              <a:gdLst/>
              <a:ahLst/>
              <a:cxnLst/>
              <a:rect l="l" t="t" r="r" b="b"/>
              <a:pathLst>
                <a:path w="2680843" h="1444851">
                  <a:moveTo>
                    <a:pt x="0" y="0"/>
                  </a:moveTo>
                  <a:lnTo>
                    <a:pt x="2680843" y="0"/>
                  </a:lnTo>
                  <a:lnTo>
                    <a:pt x="2680843" y="1444851"/>
                  </a:lnTo>
                  <a:lnTo>
                    <a:pt x="0" y="1444851"/>
                  </a:lnTo>
                  <a:close/>
                </a:path>
              </a:pathLst>
            </a:custGeom>
            <a:solidFill>
              <a:srgbClr val="FFFFFF"/>
            </a:solidFill>
          </p:spPr>
        </p:sp>
      </p:grpSp>
      <p:grpSp>
        <p:nvGrpSpPr>
          <p:cNvPr id="7" name="Group 7"/>
          <p:cNvGrpSpPr/>
          <p:nvPr/>
        </p:nvGrpSpPr>
        <p:grpSpPr>
          <a:xfrm rot="-5941485">
            <a:off x="1817889" y="7837084"/>
            <a:ext cx="1193892" cy="1067166"/>
            <a:chOff x="0" y="0"/>
            <a:chExt cx="1591856" cy="1422887"/>
          </a:xfrm>
        </p:grpSpPr>
        <p:grpSp>
          <p:nvGrpSpPr>
            <p:cNvPr id="8" name="Group 8"/>
            <p:cNvGrpSpPr/>
            <p:nvPr/>
          </p:nvGrpSpPr>
          <p:grpSpPr>
            <a:xfrm>
              <a:off x="0" y="365192"/>
              <a:ext cx="421121" cy="421121"/>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5AFB9"/>
              </a:solidFill>
            </p:spPr>
          </p:sp>
        </p:grpSp>
        <p:grpSp>
          <p:nvGrpSpPr>
            <p:cNvPr id="10" name="Group 10"/>
            <p:cNvGrpSpPr/>
            <p:nvPr/>
          </p:nvGrpSpPr>
          <p:grpSpPr>
            <a:xfrm>
              <a:off x="861471" y="0"/>
              <a:ext cx="730384" cy="730384"/>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1EEFE"/>
              </a:solidFill>
            </p:spPr>
          </p:sp>
        </p:grpSp>
        <p:grpSp>
          <p:nvGrpSpPr>
            <p:cNvPr id="12" name="Group 12"/>
            <p:cNvGrpSpPr/>
            <p:nvPr/>
          </p:nvGrpSpPr>
          <p:grpSpPr>
            <a:xfrm>
              <a:off x="552960" y="1057846"/>
              <a:ext cx="365042" cy="365042"/>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89CE3"/>
              </a:solidFill>
            </p:spPr>
          </p:sp>
        </p:grpSp>
      </p:grpSp>
      <p:sp>
        <p:nvSpPr>
          <p:cNvPr id="14" name="TextBox 14"/>
          <p:cNvSpPr txBox="1"/>
          <p:nvPr/>
        </p:nvSpPr>
        <p:spPr>
          <a:xfrm>
            <a:off x="1404438" y="1941983"/>
            <a:ext cx="15479123" cy="6057901"/>
          </a:xfrm>
          <a:prstGeom prst="rect">
            <a:avLst/>
          </a:prstGeom>
        </p:spPr>
        <p:txBody>
          <a:bodyPr lIns="0" tIns="0" rIns="0" bIns="0" rtlCol="0" anchor="t">
            <a:spAutoFit/>
          </a:bodyPr>
          <a:lstStyle/>
          <a:p>
            <a:pPr algn="l">
              <a:lnSpc>
                <a:spcPts val="4199"/>
              </a:lnSpc>
            </a:pPr>
            <a:r>
              <a:rPr lang="en-US" sz="2999">
                <a:solidFill>
                  <a:srgbClr val="7843E6"/>
                </a:solidFill>
                <a:latin typeface="Arimo Bold"/>
              </a:rPr>
              <a:t>EL SUPORT INFORMAL (UC FAMILIAR): </a:t>
            </a:r>
            <a:r>
              <a:rPr lang="en-US" sz="2999">
                <a:solidFill>
                  <a:srgbClr val="000000"/>
                </a:solidFill>
                <a:latin typeface="Arimo"/>
              </a:rPr>
              <a:t>Es refereix a les atencions, ajudes i cures prestades, de manera altruista i gratuïta, per les persones del seu nucli familiar o social. </a:t>
            </a:r>
          </a:p>
          <a:p>
            <a:pPr algn="ctr">
              <a:lnSpc>
                <a:spcPts val="4599"/>
              </a:lnSpc>
            </a:pPr>
            <a:endParaRPr lang="en-US" sz="2999">
              <a:solidFill>
                <a:srgbClr val="000000"/>
              </a:solidFill>
              <a:latin typeface="Arimo"/>
            </a:endParaRPr>
          </a:p>
          <a:p>
            <a:pPr marL="647698" lvl="1" indent="-323849">
              <a:lnSpc>
                <a:spcPts val="5999"/>
              </a:lnSpc>
              <a:buFont typeface="Arial"/>
              <a:buChar char="•"/>
            </a:pPr>
            <a:r>
              <a:rPr lang="en-US" sz="2999">
                <a:solidFill>
                  <a:srgbClr val="000000"/>
                </a:solidFill>
                <a:latin typeface="Arimo"/>
              </a:rPr>
              <a:t>El presten majoritàriament </a:t>
            </a:r>
            <a:r>
              <a:rPr lang="en-US" sz="2999" u="sng">
                <a:solidFill>
                  <a:srgbClr val="000000"/>
                </a:solidFill>
                <a:latin typeface="Arimo"/>
              </a:rPr>
              <a:t>dones</a:t>
            </a:r>
            <a:r>
              <a:rPr lang="en-US" sz="2999">
                <a:solidFill>
                  <a:srgbClr val="000000"/>
                </a:solidFill>
                <a:latin typeface="Arimo"/>
              </a:rPr>
              <a:t>.</a:t>
            </a:r>
          </a:p>
          <a:p>
            <a:pPr marL="647698" lvl="1" indent="-323849">
              <a:lnSpc>
                <a:spcPts val="5999"/>
              </a:lnSpc>
              <a:buFont typeface="Arial"/>
              <a:buChar char="•"/>
            </a:pPr>
            <a:r>
              <a:rPr lang="en-US" sz="2999">
                <a:solidFill>
                  <a:srgbClr val="000000"/>
                </a:solidFill>
                <a:latin typeface="Arimo"/>
              </a:rPr>
              <a:t>Compta amb </a:t>
            </a:r>
            <a:r>
              <a:rPr lang="en-US" sz="2999" u="sng">
                <a:solidFill>
                  <a:srgbClr val="000000"/>
                </a:solidFill>
                <a:latin typeface="Arimo"/>
              </a:rPr>
              <a:t>afectivitat en la relació</a:t>
            </a:r>
            <a:r>
              <a:rPr lang="en-US" sz="2999">
                <a:solidFill>
                  <a:srgbClr val="000000"/>
                </a:solidFill>
                <a:latin typeface="Arimo"/>
              </a:rPr>
              <a:t>.</a:t>
            </a:r>
          </a:p>
          <a:p>
            <a:pPr marL="647698" lvl="1" indent="-323849">
              <a:lnSpc>
                <a:spcPts val="5999"/>
              </a:lnSpc>
              <a:buFont typeface="Arial"/>
              <a:buChar char="•"/>
            </a:pPr>
            <a:r>
              <a:rPr lang="en-US" sz="2999">
                <a:solidFill>
                  <a:srgbClr val="000000"/>
                </a:solidFill>
                <a:latin typeface="Arimo"/>
              </a:rPr>
              <a:t>Són </a:t>
            </a:r>
            <a:r>
              <a:rPr lang="en-US" sz="2999" u="sng">
                <a:solidFill>
                  <a:srgbClr val="000000"/>
                </a:solidFill>
                <a:latin typeface="Arimo"/>
              </a:rPr>
              <a:t>permanents</a:t>
            </a:r>
            <a:r>
              <a:rPr lang="en-US" sz="2999">
                <a:solidFill>
                  <a:srgbClr val="000000"/>
                </a:solidFill>
                <a:latin typeface="Arimo"/>
              </a:rPr>
              <a:t> o de llarga durada.</a:t>
            </a:r>
          </a:p>
          <a:p>
            <a:pPr marL="647698" lvl="1" indent="-323849">
              <a:lnSpc>
                <a:spcPts val="5999"/>
              </a:lnSpc>
              <a:buFont typeface="Arial"/>
              <a:buChar char="•"/>
            </a:pPr>
            <a:r>
              <a:rPr lang="en-US" sz="2999" u="sng">
                <a:solidFill>
                  <a:srgbClr val="000000"/>
                </a:solidFill>
                <a:latin typeface="Arimo"/>
              </a:rPr>
              <a:t>Mecanismes de suport</a:t>
            </a:r>
            <a:r>
              <a:rPr lang="en-US" sz="2999">
                <a:solidFill>
                  <a:srgbClr val="000000"/>
                </a:solidFill>
                <a:latin typeface="Arimo"/>
              </a:rPr>
              <a:t> als cuidadors i cuidadores informals:</a:t>
            </a:r>
          </a:p>
          <a:p>
            <a:pPr marL="647698" lvl="1" indent="-323849" algn="just">
              <a:lnSpc>
                <a:spcPts val="5999"/>
              </a:lnSpc>
              <a:buFont typeface="Arial"/>
              <a:buChar char="•"/>
            </a:pPr>
            <a:r>
              <a:rPr lang="en-US" sz="2999">
                <a:solidFill>
                  <a:srgbClr val="000000"/>
                </a:solidFill>
                <a:latin typeface="Arimo"/>
              </a:rPr>
              <a:t>Compensació mitjançant una prestació econòmica.</a:t>
            </a:r>
          </a:p>
          <a:p>
            <a:pPr marL="647698" lvl="1" indent="-323849" algn="just">
              <a:lnSpc>
                <a:spcPts val="5999"/>
              </a:lnSpc>
              <a:buFont typeface="Arial"/>
              <a:buChar char="•"/>
            </a:pPr>
            <a:r>
              <a:rPr lang="en-US" sz="2999">
                <a:solidFill>
                  <a:srgbClr val="000000"/>
                </a:solidFill>
                <a:latin typeface="Arimo"/>
              </a:rPr>
              <a:t>Propostes de formació i recursos de suport i respir.</a:t>
            </a:r>
          </a:p>
        </p:txBody>
      </p:sp>
      <p:sp>
        <p:nvSpPr>
          <p:cNvPr id="15" name="Freeform 15"/>
          <p:cNvSpPr/>
          <p:nvPr/>
        </p:nvSpPr>
        <p:spPr>
          <a:xfrm>
            <a:off x="11928386" y="4456697"/>
            <a:ext cx="6367231" cy="4271186"/>
          </a:xfrm>
          <a:custGeom>
            <a:avLst/>
            <a:gdLst/>
            <a:ahLst/>
            <a:cxnLst/>
            <a:rect l="l" t="t" r="r" b="b"/>
            <a:pathLst>
              <a:path w="6367231" h="4271186">
                <a:moveTo>
                  <a:pt x="0" y="0"/>
                </a:moveTo>
                <a:lnTo>
                  <a:pt x="6367231" y="0"/>
                </a:lnTo>
                <a:lnTo>
                  <a:pt x="6367231" y="4271186"/>
                </a:lnTo>
                <a:lnTo>
                  <a:pt x="0" y="4271186"/>
                </a:lnTo>
                <a:lnTo>
                  <a:pt x="0" y="0"/>
                </a:lnTo>
                <a:close/>
              </a:path>
            </a:pathLst>
          </a:custGeom>
          <a:blipFill>
            <a:blip r:embed="rId8"/>
            <a:stretch>
              <a:fillRect/>
            </a:stretch>
          </a:blipFill>
        </p:spPr>
      </p:sp>
      <p:sp>
        <p:nvSpPr>
          <p:cNvPr id="16" name="TextBox 16"/>
          <p:cNvSpPr txBox="1"/>
          <p:nvPr/>
        </p:nvSpPr>
        <p:spPr>
          <a:xfrm>
            <a:off x="924022" y="928234"/>
            <a:ext cx="16541588" cy="576688"/>
          </a:xfrm>
          <a:prstGeom prst="rect">
            <a:avLst/>
          </a:prstGeom>
        </p:spPr>
        <p:txBody>
          <a:bodyPr lIns="0" tIns="0" rIns="0" bIns="0" rtlCol="0" anchor="t">
            <a:spAutoFit/>
          </a:bodyPr>
          <a:lstStyle/>
          <a:p>
            <a:pPr>
              <a:lnSpc>
                <a:spcPts val="4329"/>
              </a:lnSpc>
            </a:pPr>
            <a:r>
              <a:rPr lang="en-US" sz="4329">
                <a:solidFill>
                  <a:srgbClr val="010A4F"/>
                </a:solidFill>
                <a:latin typeface="Abril Fatface"/>
              </a:rPr>
              <a:t>4. Recursos per a l'atenció de persones en situació de dependència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3131</Words>
  <Application>Microsoft Office PowerPoint</Application>
  <PresentationFormat>Personalizado</PresentationFormat>
  <Paragraphs>301</Paragraphs>
  <Slides>22</Slides>
  <Notes>15</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22</vt:i4>
      </vt:variant>
    </vt:vector>
  </HeadingPairs>
  <TitlesOfParts>
    <vt:vector size="35" baseType="lpstr">
      <vt:lpstr>Glacial Indifference Bold</vt:lpstr>
      <vt:lpstr>Roboto Bold Italics</vt:lpstr>
      <vt:lpstr>Abril Fatface</vt:lpstr>
      <vt:lpstr>Abril Fatface Bold</vt:lpstr>
      <vt:lpstr>League Spartan Bold</vt:lpstr>
      <vt:lpstr>Arimo Bold</vt:lpstr>
      <vt:lpstr>Arimo</vt:lpstr>
      <vt:lpstr>Calibri</vt:lpstr>
      <vt:lpstr>Roboto</vt:lpstr>
      <vt:lpstr>Glacial Indifference</vt:lpstr>
      <vt:lpstr>Arial</vt:lpstr>
      <vt:lpstr>Open Sans Extra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Còpia de UF1. Organització del treball domicialiari</dc:title>
  <dc:creator>YOLANDA</dc:creator>
  <cp:lastModifiedBy>YOLANDA</cp:lastModifiedBy>
  <cp:revision>6</cp:revision>
  <dcterms:created xsi:type="dcterms:W3CDTF">2006-08-16T00:00:00Z</dcterms:created>
  <dcterms:modified xsi:type="dcterms:W3CDTF">2023-09-16T10:59:05Z</dcterms:modified>
  <dc:identifier>DAFuKDZxqKc</dc:identifier>
</cp:coreProperties>
</file>